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11" r:id="rId1"/>
    <p:sldMasterId id="2147483697" r:id="rId2"/>
  </p:sldMasterIdLst>
  <p:notesMasterIdLst>
    <p:notesMasterId r:id="rId17"/>
  </p:notesMasterIdLst>
  <p:handoutMasterIdLst>
    <p:handoutMasterId r:id="rId18"/>
  </p:handoutMasterIdLst>
  <p:sldIdLst>
    <p:sldId id="256" r:id="rId3"/>
    <p:sldId id="303" r:id="rId4"/>
    <p:sldId id="307" r:id="rId5"/>
    <p:sldId id="375" r:id="rId6"/>
    <p:sldId id="321" r:id="rId7"/>
    <p:sldId id="309" r:id="rId8"/>
    <p:sldId id="310" r:id="rId9"/>
    <p:sldId id="311" r:id="rId10"/>
    <p:sldId id="312" r:id="rId11"/>
    <p:sldId id="313" r:id="rId12"/>
    <p:sldId id="314" r:id="rId13"/>
    <p:sldId id="376" r:id="rId14"/>
    <p:sldId id="317" r:id="rId15"/>
    <p:sldId id="315" r:id="rId16"/>
  </p:sldIdLst>
  <p:sldSz cx="9144000" cy="6858000" type="screen4x3"/>
  <p:notesSz cx="6858000" cy="9144000"/>
  <p:embeddedFontLst>
    <p:embeddedFont>
      <p:font typeface="Roboto" panose="02000000000000000000" pitchFamily="2" charset="0"/>
      <p:regular r:id="rId19"/>
      <p:bold r:id="rId20"/>
      <p:italic r:id="rId21"/>
    </p:embeddedFont>
    <p:embeddedFont>
      <p:font typeface="Roboto" panose="02000000000000000000" pitchFamily="2" charset="0"/>
      <p:regular r:id="rId19"/>
      <p:bold r:id="rId20"/>
      <p:italic r:id="rId21"/>
    </p:embeddedFont>
    <p:embeddedFont>
      <p:font typeface="Roboto Light" panose="02000000000000000000" pitchFamily="2" charset="0"/>
      <p:regular r:id="rId22"/>
      <p:italic r:id="rId23"/>
    </p:embeddedFont>
    <p:embeddedFont>
      <p:font typeface="Roboto Medium" panose="02000000000000000000" pitchFamily="2" charset="0"/>
      <p:regular r:id="rId24"/>
      <p:italic r:id="rId25"/>
    </p:embeddedFont>
    <p:embeddedFont>
      <p:font typeface="verdana" panose="020B0604030504040204" pitchFamily="34" charset="0"/>
      <p:regular r:id="rId26"/>
      <p:bold r:id="rId27"/>
      <p:italic r:id="rId28"/>
      <p:boldItalic r:id="rId29"/>
    </p:embeddedFont>
  </p:embeddedFont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FBA22"/>
    <a:srgbClr val="CC00CC"/>
    <a:srgbClr val="44C616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9448" autoAdjust="0"/>
  </p:normalViewPr>
  <p:slideViewPr>
    <p:cSldViewPr showGuides="1">
      <p:cViewPr varScale="1">
        <p:scale>
          <a:sx n="57" d="100"/>
          <a:sy n="57" d="100"/>
        </p:scale>
        <p:origin x="1564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0" d="100"/>
          <a:sy n="80" d="100"/>
        </p:scale>
        <p:origin x="-2916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26" Type="http://schemas.openxmlformats.org/officeDocument/2006/relationships/font" Target="fonts/font8.fntdata"/><Relationship Id="rId3" Type="http://schemas.openxmlformats.org/officeDocument/2006/relationships/slide" Target="slides/slide1.xml"/><Relationship Id="rId21" Type="http://schemas.openxmlformats.org/officeDocument/2006/relationships/font" Target="fonts/font3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7.fntdata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6.fntdata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8.xml"/><Relationship Id="rId19" Type="http://schemas.openxmlformats.org/officeDocument/2006/relationships/font" Target="fonts/font1.fntdata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E3A9A5A-9BB0-4D6C-A837-4B82CE080E0B}" type="doc">
      <dgm:prSet loTypeId="urn:microsoft.com/office/officeart/2005/8/layout/vList2" loCatId="list" qsTypeId="urn:microsoft.com/office/officeart/2005/8/quickstyle/3d3" qsCatId="3D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5444572F-7204-472F-B45C-99E2DF249AC0}">
      <dgm:prSet/>
      <dgm:spPr/>
      <dgm:t>
        <a:bodyPr/>
        <a:lstStyle/>
        <a:p>
          <a:pPr algn="l"/>
          <a:r>
            <a:rPr lang="cs-CZ" b="1" dirty="0"/>
            <a:t>1. Odpady a oběhové hospodářství</a:t>
          </a:r>
          <a:br>
            <a:rPr lang="cs-CZ" dirty="0"/>
          </a:br>
          <a:r>
            <a:rPr lang="cs-CZ" dirty="0"/>
            <a:t>- Snížení vzniku odpadů, recyklace, obnova zdrojů</a:t>
          </a:r>
          <a:br>
            <a:rPr lang="cs-CZ" dirty="0"/>
          </a:br>
          <a:r>
            <a:rPr lang="cs-CZ" dirty="0"/>
            <a:t>- Méně skládkování, více znovuvyužití</a:t>
          </a:r>
          <a:endParaRPr lang="en-US" dirty="0"/>
        </a:p>
      </dgm:t>
    </dgm:pt>
    <dgm:pt modelId="{C64F0282-72FA-471D-9E97-043166F26EC3}" type="parTrans" cxnId="{57DA7E14-A6ED-4A58-A918-0DD24E410B18}">
      <dgm:prSet/>
      <dgm:spPr/>
      <dgm:t>
        <a:bodyPr/>
        <a:lstStyle/>
        <a:p>
          <a:pPr algn="l"/>
          <a:endParaRPr lang="en-US"/>
        </a:p>
      </dgm:t>
    </dgm:pt>
    <dgm:pt modelId="{45BDFC24-0D1B-4638-9F3B-97B99986D952}" type="sibTrans" cxnId="{57DA7E14-A6ED-4A58-A918-0DD24E410B18}">
      <dgm:prSet/>
      <dgm:spPr/>
      <dgm:t>
        <a:bodyPr/>
        <a:lstStyle/>
        <a:p>
          <a:pPr algn="l"/>
          <a:endParaRPr lang="en-US"/>
        </a:p>
      </dgm:t>
    </dgm:pt>
    <dgm:pt modelId="{9DDFBE15-9FEE-4BBB-9A4C-D2DB79BEC26D}">
      <dgm:prSet custT="1"/>
      <dgm:spPr/>
      <dgm:t>
        <a:bodyPr/>
        <a:lstStyle/>
        <a:p>
          <a:pPr algn="l"/>
          <a:r>
            <a:rPr lang="cs-CZ" sz="1700" b="1" kern="1200"/>
            <a:t>2</a:t>
          </a:r>
          <a:r>
            <a:rPr lang="cs-CZ" sz="1700" b="1" kern="1200">
              <a:latin typeface="roboto"/>
              <a:ea typeface="+mn-ea"/>
              <a:cs typeface="+mn-cs"/>
            </a:rPr>
            <a:t>. Kvalita ovzduší, vody a půdy</a:t>
          </a:r>
          <a:br>
            <a:rPr lang="cs-CZ" sz="1700" kern="1200"/>
          </a:br>
          <a:r>
            <a:rPr lang="cs-CZ" sz="1700" kern="1200"/>
            <a:t> - Opatření ke snížení znečištění</a:t>
          </a:r>
          <a:br>
            <a:rPr lang="cs-CZ" sz="1700" kern="1200"/>
          </a:br>
          <a:r>
            <a:rPr lang="cs-CZ" sz="1700" kern="1200"/>
            <a:t> - Obnova mokřadů, zadržování vody, ochrana zdrojů</a:t>
          </a:r>
          <a:endParaRPr lang="en-US" sz="1700" kern="1200" dirty="0"/>
        </a:p>
      </dgm:t>
    </dgm:pt>
    <dgm:pt modelId="{1387FCA1-DBD7-4A80-BD0D-040FA8B01A35}" type="parTrans" cxnId="{1986842F-E391-4431-A9AF-ADCAA493E33E}">
      <dgm:prSet/>
      <dgm:spPr/>
      <dgm:t>
        <a:bodyPr/>
        <a:lstStyle/>
        <a:p>
          <a:pPr algn="l"/>
          <a:endParaRPr lang="en-US"/>
        </a:p>
      </dgm:t>
    </dgm:pt>
    <dgm:pt modelId="{15220636-DC6B-413E-AEFF-E2FAE2DD404F}" type="sibTrans" cxnId="{1986842F-E391-4431-A9AF-ADCAA493E33E}">
      <dgm:prSet/>
      <dgm:spPr/>
      <dgm:t>
        <a:bodyPr/>
        <a:lstStyle/>
        <a:p>
          <a:pPr algn="l"/>
          <a:endParaRPr lang="en-US"/>
        </a:p>
      </dgm:t>
    </dgm:pt>
    <dgm:pt modelId="{2D6D2AD7-D8C9-45DB-B08D-C0E6A0FB54FA}">
      <dgm:prSet custT="1"/>
      <dgm:spPr/>
      <dgm:t>
        <a:bodyPr/>
        <a:lstStyle/>
        <a:p>
          <a:pPr algn="l"/>
          <a:r>
            <a:rPr lang="cs-CZ" sz="1700" b="1" kern="1200">
              <a:latin typeface="roboto"/>
              <a:ea typeface="+mn-ea"/>
              <a:cs typeface="+mn-cs"/>
            </a:rPr>
            <a:t>3. Hluk a životní prostředí ve městech</a:t>
          </a:r>
          <a:br>
            <a:rPr lang="cs-CZ" sz="1700" kern="1200"/>
          </a:br>
          <a:r>
            <a:rPr lang="cs-CZ" sz="1700" kern="1200"/>
            <a:t>- Snížení hlukové zátěže v hustě osídlených oblastech</a:t>
          </a:r>
          <a:endParaRPr lang="en-US" sz="1700" kern="1200" dirty="0"/>
        </a:p>
      </dgm:t>
    </dgm:pt>
    <dgm:pt modelId="{11D62CD4-41D1-466E-BD79-32BC84C964F3}" type="parTrans" cxnId="{152F2548-F974-49F6-8F4C-E5EAB74D3D8E}">
      <dgm:prSet/>
      <dgm:spPr/>
      <dgm:t>
        <a:bodyPr/>
        <a:lstStyle/>
        <a:p>
          <a:pPr algn="l"/>
          <a:endParaRPr lang="en-US"/>
        </a:p>
      </dgm:t>
    </dgm:pt>
    <dgm:pt modelId="{3100D409-1836-4A3A-8FB8-87799AD3731D}" type="sibTrans" cxnId="{152F2548-F974-49F6-8F4C-E5EAB74D3D8E}">
      <dgm:prSet/>
      <dgm:spPr/>
      <dgm:t>
        <a:bodyPr/>
        <a:lstStyle/>
        <a:p>
          <a:pPr algn="l"/>
          <a:endParaRPr lang="en-US"/>
        </a:p>
      </dgm:t>
    </dgm:pt>
    <dgm:pt modelId="{C3EE7A93-7900-4AC1-B9F1-E8DF1124EB4A}">
      <dgm:prSet custT="1"/>
      <dgm:spPr/>
      <dgm:t>
        <a:bodyPr/>
        <a:lstStyle/>
        <a:p>
          <a:pPr algn="l"/>
          <a:r>
            <a:rPr lang="cs-CZ" sz="1700" b="1" kern="1200">
              <a:latin typeface="roboto"/>
              <a:ea typeface="+mn-ea"/>
              <a:cs typeface="+mn-cs"/>
            </a:rPr>
            <a:t>4. Udržitelná doprava</a:t>
          </a:r>
          <a:br>
            <a:rPr lang="cs-CZ" sz="1700" kern="1200"/>
          </a:br>
          <a:r>
            <a:rPr lang="cs-CZ" sz="1700" kern="1200"/>
            <a:t> - Podpora bezemisní mobility, dekarbonizace dopravy, přechod na jiné druhy dopravy</a:t>
          </a:r>
          <a:endParaRPr lang="en-US" sz="1700" kern="1200" dirty="0"/>
        </a:p>
      </dgm:t>
    </dgm:pt>
    <dgm:pt modelId="{96E206DA-5449-41E4-84A7-132B3CDEB3CF}" type="parTrans" cxnId="{5E519C89-9C00-4AEC-9EBE-E6193541038B}">
      <dgm:prSet/>
      <dgm:spPr/>
      <dgm:t>
        <a:bodyPr/>
        <a:lstStyle/>
        <a:p>
          <a:pPr algn="l"/>
          <a:endParaRPr lang="en-US"/>
        </a:p>
      </dgm:t>
    </dgm:pt>
    <dgm:pt modelId="{F33EB046-D92D-476F-B575-7D5D596AC15D}" type="sibTrans" cxnId="{5E519C89-9C00-4AEC-9EBE-E6193541038B}">
      <dgm:prSet/>
      <dgm:spPr/>
      <dgm:t>
        <a:bodyPr/>
        <a:lstStyle/>
        <a:p>
          <a:pPr algn="l"/>
          <a:endParaRPr lang="en-US"/>
        </a:p>
      </dgm:t>
    </dgm:pt>
    <dgm:pt modelId="{551AD42D-106D-443A-99B8-5AC562F53669}">
      <dgm:prSet custT="1"/>
      <dgm:spPr/>
      <dgm:t>
        <a:bodyPr/>
        <a:lstStyle/>
        <a:p>
          <a:pPr algn="l"/>
          <a:r>
            <a:rPr lang="cs-CZ" sz="1700" b="1" kern="1200">
              <a:latin typeface="roboto"/>
              <a:ea typeface="+mn-ea"/>
              <a:cs typeface="+mn-cs"/>
            </a:rPr>
            <a:t>5. Přizpůsobení se změně klimatu</a:t>
          </a:r>
          <a:br>
            <a:rPr lang="cs-CZ" sz="1700" kern="1200"/>
          </a:br>
          <a:r>
            <a:rPr lang="cs-CZ" sz="1700" kern="1200"/>
            <a:t>- Opatření proti suchu a povodním, snižování spotřeby vody</a:t>
          </a:r>
          <a:br>
            <a:rPr lang="cs-CZ" sz="1700" kern="1200"/>
          </a:br>
          <a:r>
            <a:rPr lang="cs-CZ" sz="1700" kern="1200"/>
            <a:t>- Zvýšení povědomí občanů a budování kapacit (vzdělávání, školení)</a:t>
          </a:r>
          <a:endParaRPr lang="en-US" sz="1700" kern="1200" dirty="0"/>
        </a:p>
      </dgm:t>
    </dgm:pt>
    <dgm:pt modelId="{41C8160A-B059-48E0-97C4-C129E0737A97}" type="parTrans" cxnId="{66AD08C1-81D1-4BBC-AF9F-17522080BABC}">
      <dgm:prSet/>
      <dgm:spPr/>
      <dgm:t>
        <a:bodyPr/>
        <a:lstStyle/>
        <a:p>
          <a:pPr algn="l"/>
          <a:endParaRPr lang="en-US"/>
        </a:p>
      </dgm:t>
    </dgm:pt>
    <dgm:pt modelId="{796B3C78-CECE-4ADB-B0EC-EAD231581C2A}" type="sibTrans" cxnId="{66AD08C1-81D1-4BBC-AF9F-17522080BABC}">
      <dgm:prSet/>
      <dgm:spPr/>
      <dgm:t>
        <a:bodyPr/>
        <a:lstStyle/>
        <a:p>
          <a:pPr algn="l"/>
          <a:endParaRPr lang="en-US"/>
        </a:p>
      </dgm:t>
    </dgm:pt>
    <dgm:pt modelId="{F053D6DE-32FE-40D5-BC54-3DBD2FBCC11F}">
      <dgm:prSet custT="1"/>
      <dgm:spPr/>
      <dgm:t>
        <a:bodyPr/>
        <a:lstStyle/>
        <a:p>
          <a:pPr algn="l"/>
          <a:r>
            <a:rPr lang="cs-CZ" sz="1700" b="1" kern="1200">
              <a:latin typeface="roboto"/>
              <a:ea typeface="+mn-ea"/>
              <a:cs typeface="+mn-cs"/>
            </a:rPr>
            <a:t>6. Energie a klimatické strategie</a:t>
          </a:r>
          <a:br>
            <a:rPr lang="cs-CZ" sz="1700" kern="1200"/>
          </a:br>
          <a:r>
            <a:rPr lang="cs-CZ" sz="1700" kern="1200"/>
            <a:t>.-  Podpora přechodu na čistou energii</a:t>
          </a:r>
          <a:br>
            <a:rPr lang="cs-CZ" sz="1700" kern="1200"/>
          </a:br>
          <a:r>
            <a:rPr lang="cs-CZ" sz="1700" kern="1200"/>
            <a:t> -  Rozvoj místních klimatických plánů a investičních projektů</a:t>
          </a:r>
          <a:endParaRPr lang="en-US" sz="1700" kern="1200" dirty="0"/>
        </a:p>
      </dgm:t>
    </dgm:pt>
    <dgm:pt modelId="{F247CBA4-25EF-43DB-854C-2B0B33A33320}" type="parTrans" cxnId="{2D995A9F-8E51-4C00-B4B6-6AE64DEE646C}">
      <dgm:prSet/>
      <dgm:spPr/>
      <dgm:t>
        <a:bodyPr/>
        <a:lstStyle/>
        <a:p>
          <a:pPr algn="l"/>
          <a:endParaRPr lang="en-US"/>
        </a:p>
      </dgm:t>
    </dgm:pt>
    <dgm:pt modelId="{2DCF5550-F3D1-4321-90BC-044C5D954BB0}" type="sibTrans" cxnId="{2D995A9F-8E51-4C00-B4B6-6AE64DEE646C}">
      <dgm:prSet/>
      <dgm:spPr/>
      <dgm:t>
        <a:bodyPr/>
        <a:lstStyle/>
        <a:p>
          <a:pPr algn="l"/>
          <a:endParaRPr lang="en-US"/>
        </a:p>
      </dgm:t>
    </dgm:pt>
    <dgm:pt modelId="{BD750631-A0EA-4AE4-9CF0-9F0FBE43A977}" type="pres">
      <dgm:prSet presAssocID="{0E3A9A5A-9BB0-4D6C-A837-4B82CE080E0B}" presName="linear" presStyleCnt="0">
        <dgm:presLayoutVars>
          <dgm:animLvl val="lvl"/>
          <dgm:resizeHandles val="exact"/>
        </dgm:presLayoutVars>
      </dgm:prSet>
      <dgm:spPr/>
    </dgm:pt>
    <dgm:pt modelId="{C67791DA-A903-434F-A4FE-1B27E5AC791D}" type="pres">
      <dgm:prSet presAssocID="{5444572F-7204-472F-B45C-99E2DF249AC0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E3D3D852-299B-4E74-AED5-9D364D8D939D}" type="pres">
      <dgm:prSet presAssocID="{45BDFC24-0D1B-4638-9F3B-97B99986D952}" presName="spacer" presStyleCnt="0"/>
      <dgm:spPr/>
    </dgm:pt>
    <dgm:pt modelId="{2750B09C-E62F-4D8D-B9C1-A43C5594E6CE}" type="pres">
      <dgm:prSet presAssocID="{9DDFBE15-9FEE-4BBB-9A4C-D2DB79BEC26D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659D1E6E-9D39-4274-9190-C5C113CE29CD}" type="pres">
      <dgm:prSet presAssocID="{15220636-DC6B-413E-AEFF-E2FAE2DD404F}" presName="spacer" presStyleCnt="0"/>
      <dgm:spPr/>
    </dgm:pt>
    <dgm:pt modelId="{5F136E48-DB2E-4807-B04D-249A16924B6C}" type="pres">
      <dgm:prSet presAssocID="{2D6D2AD7-D8C9-45DB-B08D-C0E6A0FB54FA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FB6C9C5B-EAE2-483E-B801-0E27271773F8}" type="pres">
      <dgm:prSet presAssocID="{3100D409-1836-4A3A-8FB8-87799AD3731D}" presName="spacer" presStyleCnt="0"/>
      <dgm:spPr/>
    </dgm:pt>
    <dgm:pt modelId="{4878B0E4-9547-419B-97D4-A943E41FA9E4}" type="pres">
      <dgm:prSet presAssocID="{C3EE7A93-7900-4AC1-B9F1-E8DF1124EB4A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CE6311CA-CA81-410C-A1AF-C27D3047695A}" type="pres">
      <dgm:prSet presAssocID="{F33EB046-D92D-476F-B575-7D5D596AC15D}" presName="spacer" presStyleCnt="0"/>
      <dgm:spPr/>
    </dgm:pt>
    <dgm:pt modelId="{D33126C7-14C9-4E44-9129-87958243F4BE}" type="pres">
      <dgm:prSet presAssocID="{551AD42D-106D-443A-99B8-5AC562F53669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E9EB51BF-6659-406C-97A9-2AF5BFE7BCDE}" type="pres">
      <dgm:prSet presAssocID="{796B3C78-CECE-4ADB-B0EC-EAD231581C2A}" presName="spacer" presStyleCnt="0"/>
      <dgm:spPr/>
    </dgm:pt>
    <dgm:pt modelId="{19C5787C-696A-48E4-A02C-CCD1A2FF480E}" type="pres">
      <dgm:prSet presAssocID="{F053D6DE-32FE-40D5-BC54-3DBD2FBCC11F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A3BB4711-1BF4-4EE8-814F-6A24F3CEB58A}" type="presOf" srcId="{0E3A9A5A-9BB0-4D6C-A837-4B82CE080E0B}" destId="{BD750631-A0EA-4AE4-9CF0-9F0FBE43A977}" srcOrd="0" destOrd="0" presId="urn:microsoft.com/office/officeart/2005/8/layout/vList2"/>
    <dgm:cxn modelId="{57DA7E14-A6ED-4A58-A918-0DD24E410B18}" srcId="{0E3A9A5A-9BB0-4D6C-A837-4B82CE080E0B}" destId="{5444572F-7204-472F-B45C-99E2DF249AC0}" srcOrd="0" destOrd="0" parTransId="{C64F0282-72FA-471D-9E97-043166F26EC3}" sibTransId="{45BDFC24-0D1B-4638-9F3B-97B99986D952}"/>
    <dgm:cxn modelId="{9D7E9A1A-16DC-4B25-BC04-230D95870170}" type="presOf" srcId="{9DDFBE15-9FEE-4BBB-9A4C-D2DB79BEC26D}" destId="{2750B09C-E62F-4D8D-B9C1-A43C5594E6CE}" srcOrd="0" destOrd="0" presId="urn:microsoft.com/office/officeart/2005/8/layout/vList2"/>
    <dgm:cxn modelId="{CFB2C11B-1496-490E-9575-C7D1549F739D}" type="presOf" srcId="{F053D6DE-32FE-40D5-BC54-3DBD2FBCC11F}" destId="{19C5787C-696A-48E4-A02C-CCD1A2FF480E}" srcOrd="0" destOrd="0" presId="urn:microsoft.com/office/officeart/2005/8/layout/vList2"/>
    <dgm:cxn modelId="{0C983128-6BE9-403C-B8D8-5C8897F7CAED}" type="presOf" srcId="{C3EE7A93-7900-4AC1-B9F1-E8DF1124EB4A}" destId="{4878B0E4-9547-419B-97D4-A943E41FA9E4}" srcOrd="0" destOrd="0" presId="urn:microsoft.com/office/officeart/2005/8/layout/vList2"/>
    <dgm:cxn modelId="{1986842F-E391-4431-A9AF-ADCAA493E33E}" srcId="{0E3A9A5A-9BB0-4D6C-A837-4B82CE080E0B}" destId="{9DDFBE15-9FEE-4BBB-9A4C-D2DB79BEC26D}" srcOrd="1" destOrd="0" parTransId="{1387FCA1-DBD7-4A80-BD0D-040FA8B01A35}" sibTransId="{15220636-DC6B-413E-AEFF-E2FAE2DD404F}"/>
    <dgm:cxn modelId="{152F2548-F974-49F6-8F4C-E5EAB74D3D8E}" srcId="{0E3A9A5A-9BB0-4D6C-A837-4B82CE080E0B}" destId="{2D6D2AD7-D8C9-45DB-B08D-C0E6A0FB54FA}" srcOrd="2" destOrd="0" parTransId="{11D62CD4-41D1-466E-BD79-32BC84C964F3}" sibTransId="{3100D409-1836-4A3A-8FB8-87799AD3731D}"/>
    <dgm:cxn modelId="{DA7DA755-0452-4059-8FE2-BDD6BEB45836}" type="presOf" srcId="{2D6D2AD7-D8C9-45DB-B08D-C0E6A0FB54FA}" destId="{5F136E48-DB2E-4807-B04D-249A16924B6C}" srcOrd="0" destOrd="0" presId="urn:microsoft.com/office/officeart/2005/8/layout/vList2"/>
    <dgm:cxn modelId="{5E519C89-9C00-4AEC-9EBE-E6193541038B}" srcId="{0E3A9A5A-9BB0-4D6C-A837-4B82CE080E0B}" destId="{C3EE7A93-7900-4AC1-B9F1-E8DF1124EB4A}" srcOrd="3" destOrd="0" parTransId="{96E206DA-5449-41E4-84A7-132B3CDEB3CF}" sibTransId="{F33EB046-D92D-476F-B575-7D5D596AC15D}"/>
    <dgm:cxn modelId="{2D995A9F-8E51-4C00-B4B6-6AE64DEE646C}" srcId="{0E3A9A5A-9BB0-4D6C-A837-4B82CE080E0B}" destId="{F053D6DE-32FE-40D5-BC54-3DBD2FBCC11F}" srcOrd="5" destOrd="0" parTransId="{F247CBA4-25EF-43DB-854C-2B0B33A33320}" sibTransId="{2DCF5550-F3D1-4321-90BC-044C5D954BB0}"/>
    <dgm:cxn modelId="{66AD08C1-81D1-4BBC-AF9F-17522080BABC}" srcId="{0E3A9A5A-9BB0-4D6C-A837-4B82CE080E0B}" destId="{551AD42D-106D-443A-99B8-5AC562F53669}" srcOrd="4" destOrd="0" parTransId="{41C8160A-B059-48E0-97C4-C129E0737A97}" sibTransId="{796B3C78-CECE-4ADB-B0EC-EAD231581C2A}"/>
    <dgm:cxn modelId="{5F1F43EC-2E8B-4B92-97DA-CEC39C71290D}" type="presOf" srcId="{5444572F-7204-472F-B45C-99E2DF249AC0}" destId="{C67791DA-A903-434F-A4FE-1B27E5AC791D}" srcOrd="0" destOrd="0" presId="urn:microsoft.com/office/officeart/2005/8/layout/vList2"/>
    <dgm:cxn modelId="{68B117F4-9F0B-45E5-ADC6-F88E0A3BF40B}" type="presOf" srcId="{551AD42D-106D-443A-99B8-5AC562F53669}" destId="{D33126C7-14C9-4E44-9129-87958243F4BE}" srcOrd="0" destOrd="0" presId="urn:microsoft.com/office/officeart/2005/8/layout/vList2"/>
    <dgm:cxn modelId="{F66D6B0C-0DFD-4579-B511-F0697D6846D6}" type="presParOf" srcId="{BD750631-A0EA-4AE4-9CF0-9F0FBE43A977}" destId="{C67791DA-A903-434F-A4FE-1B27E5AC791D}" srcOrd="0" destOrd="0" presId="urn:microsoft.com/office/officeart/2005/8/layout/vList2"/>
    <dgm:cxn modelId="{15D70828-DE89-4209-AE1D-927394442B3F}" type="presParOf" srcId="{BD750631-A0EA-4AE4-9CF0-9F0FBE43A977}" destId="{E3D3D852-299B-4E74-AED5-9D364D8D939D}" srcOrd="1" destOrd="0" presId="urn:microsoft.com/office/officeart/2005/8/layout/vList2"/>
    <dgm:cxn modelId="{FE69ED67-2B7B-4185-BC4B-CC29C257B566}" type="presParOf" srcId="{BD750631-A0EA-4AE4-9CF0-9F0FBE43A977}" destId="{2750B09C-E62F-4D8D-B9C1-A43C5594E6CE}" srcOrd="2" destOrd="0" presId="urn:microsoft.com/office/officeart/2005/8/layout/vList2"/>
    <dgm:cxn modelId="{C337FC9C-BD0B-43CF-A7F2-BD53257444AE}" type="presParOf" srcId="{BD750631-A0EA-4AE4-9CF0-9F0FBE43A977}" destId="{659D1E6E-9D39-4274-9190-C5C113CE29CD}" srcOrd="3" destOrd="0" presId="urn:microsoft.com/office/officeart/2005/8/layout/vList2"/>
    <dgm:cxn modelId="{37B0621D-1B80-4E98-B2D7-235B643CC827}" type="presParOf" srcId="{BD750631-A0EA-4AE4-9CF0-9F0FBE43A977}" destId="{5F136E48-DB2E-4807-B04D-249A16924B6C}" srcOrd="4" destOrd="0" presId="urn:microsoft.com/office/officeart/2005/8/layout/vList2"/>
    <dgm:cxn modelId="{FBAD1E9E-2E71-45B1-808B-8F8BDB7B9422}" type="presParOf" srcId="{BD750631-A0EA-4AE4-9CF0-9F0FBE43A977}" destId="{FB6C9C5B-EAE2-483E-B801-0E27271773F8}" srcOrd="5" destOrd="0" presId="urn:microsoft.com/office/officeart/2005/8/layout/vList2"/>
    <dgm:cxn modelId="{D7D66599-2AB9-4743-A3E1-15B829A924CF}" type="presParOf" srcId="{BD750631-A0EA-4AE4-9CF0-9F0FBE43A977}" destId="{4878B0E4-9547-419B-97D4-A943E41FA9E4}" srcOrd="6" destOrd="0" presId="urn:microsoft.com/office/officeart/2005/8/layout/vList2"/>
    <dgm:cxn modelId="{69E924FC-8E3A-4D40-A9F8-00DDF9F13517}" type="presParOf" srcId="{BD750631-A0EA-4AE4-9CF0-9F0FBE43A977}" destId="{CE6311CA-CA81-410C-A1AF-C27D3047695A}" srcOrd="7" destOrd="0" presId="urn:microsoft.com/office/officeart/2005/8/layout/vList2"/>
    <dgm:cxn modelId="{85B72C4B-1149-48FE-A453-BBAD45B45048}" type="presParOf" srcId="{BD750631-A0EA-4AE4-9CF0-9F0FBE43A977}" destId="{D33126C7-14C9-4E44-9129-87958243F4BE}" srcOrd="8" destOrd="0" presId="urn:microsoft.com/office/officeart/2005/8/layout/vList2"/>
    <dgm:cxn modelId="{7D5BE10B-EE8D-413C-9DB2-C0CD9A6CFCE7}" type="presParOf" srcId="{BD750631-A0EA-4AE4-9CF0-9F0FBE43A977}" destId="{E9EB51BF-6659-406C-97A9-2AF5BFE7BCDE}" srcOrd="9" destOrd="0" presId="urn:microsoft.com/office/officeart/2005/8/layout/vList2"/>
    <dgm:cxn modelId="{9082B95A-346F-4CB6-8FCC-8F8735C9F942}" type="presParOf" srcId="{BD750631-A0EA-4AE4-9CF0-9F0FBE43A977}" destId="{19C5787C-696A-48E4-A02C-CCD1A2FF480E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7791DA-A903-434F-A4FE-1B27E5AC791D}">
      <dsp:nvSpPr>
        <dsp:cNvPr id="0" name=""/>
        <dsp:cNvSpPr/>
      </dsp:nvSpPr>
      <dsp:spPr>
        <a:xfrm>
          <a:off x="0" y="165294"/>
          <a:ext cx="7632848" cy="93483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b="1" kern="1200" dirty="0"/>
            <a:t>1. Odpady a oběhové hospodářství</a:t>
          </a:r>
          <a:br>
            <a:rPr lang="cs-CZ" sz="1700" kern="1200" dirty="0"/>
          </a:br>
          <a:r>
            <a:rPr lang="cs-CZ" sz="1700" kern="1200" dirty="0"/>
            <a:t>- Snížení vzniku odpadů, recyklace, obnova zdrojů</a:t>
          </a:r>
          <a:br>
            <a:rPr lang="cs-CZ" sz="1700" kern="1200" dirty="0"/>
          </a:br>
          <a:r>
            <a:rPr lang="cs-CZ" sz="1700" kern="1200" dirty="0"/>
            <a:t>- Méně skládkování, více znovuvyužití</a:t>
          </a:r>
          <a:endParaRPr lang="en-US" sz="1700" kern="1200" dirty="0"/>
        </a:p>
      </dsp:txBody>
      <dsp:txXfrm>
        <a:off x="45635" y="210929"/>
        <a:ext cx="7541578" cy="843560"/>
      </dsp:txXfrm>
    </dsp:sp>
    <dsp:sp modelId="{2750B09C-E62F-4D8D-B9C1-A43C5594E6CE}">
      <dsp:nvSpPr>
        <dsp:cNvPr id="0" name=""/>
        <dsp:cNvSpPr/>
      </dsp:nvSpPr>
      <dsp:spPr>
        <a:xfrm>
          <a:off x="0" y="1149084"/>
          <a:ext cx="7632848" cy="93483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b="1" kern="1200"/>
            <a:t>2</a:t>
          </a:r>
          <a:r>
            <a:rPr lang="cs-CZ" sz="1700" b="1" kern="1200">
              <a:latin typeface="roboto"/>
              <a:ea typeface="+mn-ea"/>
              <a:cs typeface="+mn-cs"/>
            </a:rPr>
            <a:t>. Kvalita ovzduší, vody a půdy</a:t>
          </a:r>
          <a:br>
            <a:rPr lang="cs-CZ" sz="1700" kern="1200"/>
          </a:br>
          <a:r>
            <a:rPr lang="cs-CZ" sz="1700" kern="1200"/>
            <a:t> - Opatření ke snížení znečištění</a:t>
          </a:r>
          <a:br>
            <a:rPr lang="cs-CZ" sz="1700" kern="1200"/>
          </a:br>
          <a:r>
            <a:rPr lang="cs-CZ" sz="1700" kern="1200"/>
            <a:t> - Obnova mokřadů, zadržování vody, ochrana zdrojů</a:t>
          </a:r>
          <a:endParaRPr lang="en-US" sz="1700" kern="1200" dirty="0"/>
        </a:p>
      </dsp:txBody>
      <dsp:txXfrm>
        <a:off x="45635" y="1194719"/>
        <a:ext cx="7541578" cy="843560"/>
      </dsp:txXfrm>
    </dsp:sp>
    <dsp:sp modelId="{5F136E48-DB2E-4807-B04D-249A16924B6C}">
      <dsp:nvSpPr>
        <dsp:cNvPr id="0" name=""/>
        <dsp:cNvSpPr/>
      </dsp:nvSpPr>
      <dsp:spPr>
        <a:xfrm>
          <a:off x="0" y="2132874"/>
          <a:ext cx="7632848" cy="93483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b="1" kern="1200">
              <a:latin typeface="roboto"/>
              <a:ea typeface="+mn-ea"/>
              <a:cs typeface="+mn-cs"/>
            </a:rPr>
            <a:t>3. Hluk a životní prostředí ve městech</a:t>
          </a:r>
          <a:br>
            <a:rPr lang="cs-CZ" sz="1700" kern="1200"/>
          </a:br>
          <a:r>
            <a:rPr lang="cs-CZ" sz="1700" kern="1200"/>
            <a:t>- Snížení hlukové zátěže v hustě osídlených oblastech</a:t>
          </a:r>
          <a:endParaRPr lang="en-US" sz="1700" kern="1200" dirty="0"/>
        </a:p>
      </dsp:txBody>
      <dsp:txXfrm>
        <a:off x="45635" y="2178509"/>
        <a:ext cx="7541578" cy="843560"/>
      </dsp:txXfrm>
    </dsp:sp>
    <dsp:sp modelId="{4878B0E4-9547-419B-97D4-A943E41FA9E4}">
      <dsp:nvSpPr>
        <dsp:cNvPr id="0" name=""/>
        <dsp:cNvSpPr/>
      </dsp:nvSpPr>
      <dsp:spPr>
        <a:xfrm>
          <a:off x="0" y="3116664"/>
          <a:ext cx="7632848" cy="93483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b="1" kern="1200">
              <a:latin typeface="roboto"/>
              <a:ea typeface="+mn-ea"/>
              <a:cs typeface="+mn-cs"/>
            </a:rPr>
            <a:t>4. Udržitelná doprava</a:t>
          </a:r>
          <a:br>
            <a:rPr lang="cs-CZ" sz="1700" kern="1200"/>
          </a:br>
          <a:r>
            <a:rPr lang="cs-CZ" sz="1700" kern="1200"/>
            <a:t> - Podpora bezemisní mobility, dekarbonizace dopravy, přechod na jiné druhy dopravy</a:t>
          </a:r>
          <a:endParaRPr lang="en-US" sz="1700" kern="1200" dirty="0"/>
        </a:p>
      </dsp:txBody>
      <dsp:txXfrm>
        <a:off x="45635" y="3162299"/>
        <a:ext cx="7541578" cy="843560"/>
      </dsp:txXfrm>
    </dsp:sp>
    <dsp:sp modelId="{D33126C7-14C9-4E44-9129-87958243F4BE}">
      <dsp:nvSpPr>
        <dsp:cNvPr id="0" name=""/>
        <dsp:cNvSpPr/>
      </dsp:nvSpPr>
      <dsp:spPr>
        <a:xfrm>
          <a:off x="0" y="4100455"/>
          <a:ext cx="7632848" cy="93483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b="1" kern="1200">
              <a:latin typeface="roboto"/>
              <a:ea typeface="+mn-ea"/>
              <a:cs typeface="+mn-cs"/>
            </a:rPr>
            <a:t>5. Přizpůsobení se změně klimatu</a:t>
          </a:r>
          <a:br>
            <a:rPr lang="cs-CZ" sz="1700" kern="1200"/>
          </a:br>
          <a:r>
            <a:rPr lang="cs-CZ" sz="1700" kern="1200"/>
            <a:t>- Opatření proti suchu a povodním, snižování spotřeby vody</a:t>
          </a:r>
          <a:br>
            <a:rPr lang="cs-CZ" sz="1700" kern="1200"/>
          </a:br>
          <a:r>
            <a:rPr lang="cs-CZ" sz="1700" kern="1200"/>
            <a:t>- Zvýšení povědomí občanů a budování kapacit (vzdělávání, školení)</a:t>
          </a:r>
          <a:endParaRPr lang="en-US" sz="1700" kern="1200" dirty="0"/>
        </a:p>
      </dsp:txBody>
      <dsp:txXfrm>
        <a:off x="45635" y="4146090"/>
        <a:ext cx="7541578" cy="843560"/>
      </dsp:txXfrm>
    </dsp:sp>
    <dsp:sp modelId="{19C5787C-696A-48E4-A02C-CCD1A2FF480E}">
      <dsp:nvSpPr>
        <dsp:cNvPr id="0" name=""/>
        <dsp:cNvSpPr/>
      </dsp:nvSpPr>
      <dsp:spPr>
        <a:xfrm>
          <a:off x="0" y="5084245"/>
          <a:ext cx="7632848" cy="93483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b="1" kern="1200">
              <a:latin typeface="roboto"/>
              <a:ea typeface="+mn-ea"/>
              <a:cs typeface="+mn-cs"/>
            </a:rPr>
            <a:t>6. Energie a klimatické strategie</a:t>
          </a:r>
          <a:br>
            <a:rPr lang="cs-CZ" sz="1700" kern="1200"/>
          </a:br>
          <a:r>
            <a:rPr lang="cs-CZ" sz="1700" kern="1200"/>
            <a:t>.-  Podpora přechodu na čistou energii</a:t>
          </a:r>
          <a:br>
            <a:rPr lang="cs-CZ" sz="1700" kern="1200"/>
          </a:br>
          <a:r>
            <a:rPr lang="cs-CZ" sz="1700" kern="1200"/>
            <a:t> -  Rozvoj místních klimatických plánů a investičních projektů</a:t>
          </a:r>
          <a:endParaRPr lang="en-US" sz="1700" kern="1200" dirty="0"/>
        </a:p>
      </dsp:txBody>
      <dsp:txXfrm>
        <a:off x="45635" y="5129880"/>
        <a:ext cx="7541578" cy="8435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B69B38-B5A7-40EA-AAE0-8B851B9A139A}" type="datetimeFigureOut">
              <a:rPr lang="cs-CZ" smtClean="0"/>
              <a:t>18.06.2025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2704E1-792A-4566-AFF2-9794FEC0381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885320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FBF6F6-D3EB-4ACF-8984-D61073A36B4D}" type="datetimeFigureOut">
              <a:rPr lang="cs-CZ" smtClean="0"/>
              <a:t>18.06.2025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337C0E-90C1-477A-AC10-9DD5E596B19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607021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337C0E-90C1-477A-AC10-9DD5E596B195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040936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0A4EF8-F87A-4A44-B55E-31FF150989C7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376094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337C0E-90C1-477A-AC10-9DD5E596B195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753580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337C0E-90C1-477A-AC10-9DD5E596B195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179827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337C0E-90C1-477A-AC10-9DD5E596B195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056535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337C0E-90C1-477A-AC10-9DD5E596B195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458386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337C0E-90C1-477A-AC10-9DD5E596B195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571542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40EADF-D990-60BB-D822-E6A14CAF99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9C7DD6FF-9205-EF28-CCC6-71D7464C29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48BF8EA3-D5D5-75EE-29CB-684BAF18CD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DC4E01D-9FA5-5EDB-43F7-2E53EDC8FA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337C0E-90C1-477A-AC10-9DD5E596B195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870724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CFB04D-10FB-C737-3E35-B4828A3498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4E3843A7-2B2E-0538-0DCA-9E28D256D1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F9D11C1C-AAE3-C75D-E9F7-E0075C6009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4A14655-9FC5-9726-12ED-E8591D550B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337C0E-90C1-477A-AC10-9DD5E596B195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427577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Úvodní snímek - MŽ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0"/>
            <a:ext cx="9142476" cy="6858000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0"/>
            <a:ext cx="91424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276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vodni sni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pro text 3"/>
          <p:cNvSpPr>
            <a:spLocks noGrp="1"/>
          </p:cNvSpPr>
          <p:nvPr>
            <p:ph type="body" sz="quarter" idx="10"/>
          </p:nvPr>
        </p:nvSpPr>
        <p:spPr>
          <a:xfrm>
            <a:off x="467544" y="980728"/>
            <a:ext cx="6464300" cy="5184576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anchor="b"/>
          <a:lstStyle>
            <a:lvl1pPr marL="0" indent="0" algn="r">
              <a:buNone/>
              <a:defRPr sz="1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4" name="Zástupný symbol pro obrázek 13"/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483296" y="1084008"/>
            <a:ext cx="8117280" cy="4810240"/>
          </a:xfrm>
          <a:prstGeom prst="rect">
            <a:avLst/>
          </a:prstGeom>
        </p:spPr>
        <p:txBody>
          <a:bodyPr/>
          <a:lstStyle>
            <a:lvl1pPr algn="r">
              <a:defRPr sz="1000" baseline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cs-CZ" dirty="0"/>
              <a:t>Kliknutím na ikonu přidejte obrázek a přeneste jej do pozadí</a:t>
            </a:r>
          </a:p>
        </p:txBody>
      </p:sp>
      <p:sp>
        <p:nvSpPr>
          <p:cNvPr id="17" name="Zástupný symbol pro text 16"/>
          <p:cNvSpPr>
            <a:spLocks noGrp="1"/>
          </p:cNvSpPr>
          <p:nvPr>
            <p:ph type="body" sz="quarter" idx="19"/>
          </p:nvPr>
        </p:nvSpPr>
        <p:spPr>
          <a:xfrm>
            <a:off x="964320" y="3550189"/>
            <a:ext cx="5551896" cy="23957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FontTx/>
              <a:buNone/>
              <a:defRPr sz="2000" b="0">
                <a:solidFill>
                  <a:schemeClr val="accent6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defRPr>
            </a:lvl1pPr>
            <a:lvl2pPr marL="457200" indent="0">
              <a:buFontTx/>
              <a:buNone/>
              <a:defRPr sz="2000">
                <a:latin typeface="Roboto Medium" pitchFamily="2" charset="0"/>
                <a:ea typeface="Roboto Medium" pitchFamily="2" charset="0"/>
                <a:cs typeface="Roboto Medium" pitchFamily="2" charset="0"/>
              </a:defRPr>
            </a:lvl2pPr>
            <a:lvl3pPr marL="914400" indent="0">
              <a:buFontTx/>
              <a:buNone/>
              <a:defRPr sz="2000">
                <a:latin typeface="Roboto Medium" pitchFamily="2" charset="0"/>
                <a:ea typeface="Roboto Medium" pitchFamily="2" charset="0"/>
                <a:cs typeface="Roboto Medium" pitchFamily="2" charset="0"/>
              </a:defRPr>
            </a:lvl3pPr>
            <a:lvl4pPr marL="1371600" indent="0">
              <a:buFontTx/>
              <a:buNone/>
              <a:defRPr sz="2000">
                <a:latin typeface="Roboto Medium" pitchFamily="2" charset="0"/>
                <a:ea typeface="Roboto Medium" pitchFamily="2" charset="0"/>
                <a:cs typeface="Roboto Medium" pitchFamily="2" charset="0"/>
              </a:defRPr>
            </a:lvl4pPr>
            <a:lvl5pPr marL="1828800" indent="0">
              <a:buFontTx/>
              <a:buNone/>
              <a:defRPr sz="2000">
                <a:latin typeface="Roboto Medium" pitchFamily="2" charset="0"/>
                <a:ea typeface="Roboto Medium" pitchFamily="2" charset="0"/>
                <a:cs typeface="Roboto Medium" pitchFamily="2" charset="0"/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8" name="Zástupný symbol pro text 16"/>
          <p:cNvSpPr>
            <a:spLocks noGrp="1"/>
          </p:cNvSpPr>
          <p:nvPr>
            <p:ph type="body" sz="quarter" idx="20"/>
          </p:nvPr>
        </p:nvSpPr>
        <p:spPr>
          <a:xfrm>
            <a:off x="964320" y="3837493"/>
            <a:ext cx="4810240" cy="23957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FontTx/>
              <a:buNone/>
              <a:defRPr sz="1400">
                <a:solidFill>
                  <a:schemeClr val="accent6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defRPr>
            </a:lvl1pPr>
            <a:lvl2pPr marL="457200" indent="0">
              <a:buFontTx/>
              <a:buNone/>
              <a:defRPr sz="2000">
                <a:latin typeface="Roboto Medium" pitchFamily="2" charset="0"/>
                <a:ea typeface="Roboto Medium" pitchFamily="2" charset="0"/>
                <a:cs typeface="Roboto Medium" pitchFamily="2" charset="0"/>
              </a:defRPr>
            </a:lvl2pPr>
            <a:lvl3pPr marL="914400" indent="0">
              <a:buFontTx/>
              <a:buNone/>
              <a:defRPr sz="2000">
                <a:latin typeface="Roboto Medium" pitchFamily="2" charset="0"/>
                <a:ea typeface="Roboto Medium" pitchFamily="2" charset="0"/>
                <a:cs typeface="Roboto Medium" pitchFamily="2" charset="0"/>
              </a:defRPr>
            </a:lvl3pPr>
            <a:lvl4pPr marL="1371600" indent="0">
              <a:buFontTx/>
              <a:buNone/>
              <a:defRPr sz="2000">
                <a:latin typeface="Roboto Medium" pitchFamily="2" charset="0"/>
                <a:ea typeface="Roboto Medium" pitchFamily="2" charset="0"/>
                <a:cs typeface="Roboto Medium" pitchFamily="2" charset="0"/>
              </a:defRPr>
            </a:lvl4pPr>
            <a:lvl5pPr marL="1828800" indent="0">
              <a:buFontTx/>
              <a:buNone/>
              <a:defRPr sz="2000">
                <a:latin typeface="Roboto Medium" pitchFamily="2" charset="0"/>
                <a:ea typeface="Roboto Medium" pitchFamily="2" charset="0"/>
                <a:cs typeface="Roboto Medium" pitchFamily="2" charset="0"/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9" name="Zástupný symbol pro text 16"/>
          <p:cNvSpPr>
            <a:spLocks noGrp="1"/>
          </p:cNvSpPr>
          <p:nvPr>
            <p:ph type="body" sz="quarter" idx="21"/>
          </p:nvPr>
        </p:nvSpPr>
        <p:spPr>
          <a:xfrm>
            <a:off x="971600" y="4437112"/>
            <a:ext cx="5551896" cy="23957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FontTx/>
              <a:buNone/>
              <a:defRPr sz="1400" b="0">
                <a:solidFill>
                  <a:schemeClr val="accent6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defRPr>
            </a:lvl1pPr>
            <a:lvl2pPr marL="457200" indent="0">
              <a:buFontTx/>
              <a:buNone/>
              <a:defRPr sz="2000">
                <a:latin typeface="Roboto Medium" pitchFamily="2" charset="0"/>
                <a:ea typeface="Roboto Medium" pitchFamily="2" charset="0"/>
                <a:cs typeface="Roboto Medium" pitchFamily="2" charset="0"/>
              </a:defRPr>
            </a:lvl2pPr>
            <a:lvl3pPr marL="914400" indent="0">
              <a:buFontTx/>
              <a:buNone/>
              <a:defRPr sz="2000">
                <a:latin typeface="Roboto Medium" pitchFamily="2" charset="0"/>
                <a:ea typeface="Roboto Medium" pitchFamily="2" charset="0"/>
                <a:cs typeface="Roboto Medium" pitchFamily="2" charset="0"/>
              </a:defRPr>
            </a:lvl3pPr>
            <a:lvl4pPr marL="1371600" indent="0">
              <a:buFontTx/>
              <a:buNone/>
              <a:defRPr sz="2000">
                <a:latin typeface="Roboto Medium" pitchFamily="2" charset="0"/>
                <a:ea typeface="Roboto Medium" pitchFamily="2" charset="0"/>
                <a:cs typeface="Roboto Medium" pitchFamily="2" charset="0"/>
              </a:defRPr>
            </a:lvl4pPr>
            <a:lvl5pPr marL="1828800" indent="0">
              <a:buFontTx/>
              <a:buNone/>
              <a:defRPr sz="2000">
                <a:latin typeface="Roboto Medium" pitchFamily="2" charset="0"/>
                <a:ea typeface="Roboto Medium" pitchFamily="2" charset="0"/>
                <a:cs typeface="Roboto Medium" pitchFamily="2" charset="0"/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0" name="Zástupný symbol pro text 16"/>
          <p:cNvSpPr>
            <a:spLocks noGrp="1"/>
          </p:cNvSpPr>
          <p:nvPr>
            <p:ph type="body" sz="quarter" idx="22"/>
          </p:nvPr>
        </p:nvSpPr>
        <p:spPr>
          <a:xfrm>
            <a:off x="971600" y="4653136"/>
            <a:ext cx="3487424" cy="240512"/>
          </a:xfrm>
          <a:prstGeom prst="rect">
            <a:avLst/>
          </a:prstGeom>
        </p:spPr>
        <p:txBody>
          <a:bodyPr lIns="0" tIns="36000" rIns="0" bIns="0">
            <a:normAutofit/>
          </a:bodyPr>
          <a:lstStyle>
            <a:lvl1pPr marL="0" indent="0">
              <a:buFontTx/>
              <a:buNone/>
              <a:defRPr sz="1200">
                <a:solidFill>
                  <a:schemeClr val="accent6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200" indent="0">
              <a:buFontTx/>
              <a:buNone/>
              <a:defRPr sz="2000">
                <a:latin typeface="Roboto Medium" pitchFamily="2" charset="0"/>
                <a:ea typeface="Roboto Medium" pitchFamily="2" charset="0"/>
                <a:cs typeface="Roboto Medium" pitchFamily="2" charset="0"/>
              </a:defRPr>
            </a:lvl2pPr>
            <a:lvl3pPr marL="914400" indent="0">
              <a:buFontTx/>
              <a:buNone/>
              <a:defRPr sz="2000">
                <a:latin typeface="Roboto Medium" pitchFamily="2" charset="0"/>
                <a:ea typeface="Roboto Medium" pitchFamily="2" charset="0"/>
                <a:cs typeface="Roboto Medium" pitchFamily="2" charset="0"/>
              </a:defRPr>
            </a:lvl3pPr>
            <a:lvl4pPr marL="1371600" indent="0">
              <a:buFontTx/>
              <a:buNone/>
              <a:defRPr sz="2000">
                <a:latin typeface="Roboto Medium" pitchFamily="2" charset="0"/>
                <a:ea typeface="Roboto Medium" pitchFamily="2" charset="0"/>
                <a:cs typeface="Roboto Medium" pitchFamily="2" charset="0"/>
              </a:defRPr>
            </a:lvl4pPr>
            <a:lvl5pPr marL="1828800" indent="0">
              <a:buFontTx/>
              <a:buNone/>
              <a:defRPr sz="2000">
                <a:latin typeface="Roboto Medium" pitchFamily="2" charset="0"/>
                <a:ea typeface="Roboto Medium" pitchFamily="2" charset="0"/>
                <a:cs typeface="Roboto Medium" pitchFamily="2" charset="0"/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2" name="Nadpis 1"/>
          <p:cNvSpPr>
            <a:spLocks noGrp="1"/>
          </p:cNvSpPr>
          <p:nvPr>
            <p:ph type="title" hasCustomPrompt="1"/>
          </p:nvPr>
        </p:nvSpPr>
        <p:spPr>
          <a:xfrm>
            <a:off x="966592" y="1745416"/>
            <a:ext cx="5549624" cy="168451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l">
              <a:defRPr sz="4000" b="1" cap="all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7254317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-Text a obraz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ástupný symbol pro obrázek 13"/>
          <p:cNvSpPr>
            <a:spLocks noGrp="1" noChangeAspect="1"/>
          </p:cNvSpPr>
          <p:nvPr>
            <p:ph type="pic" sz="quarter" idx="17"/>
          </p:nvPr>
        </p:nvSpPr>
        <p:spPr>
          <a:xfrm>
            <a:off x="6916992" y="1084008"/>
            <a:ext cx="1683584" cy="4810240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cs-CZ" dirty="0"/>
              <a:t>Kliknutím na ikonu přidáte obrázek.</a:t>
            </a:r>
          </a:p>
        </p:txBody>
      </p:sp>
      <p:sp>
        <p:nvSpPr>
          <p:cNvPr id="17" name="Zástupný symbol pro text 16"/>
          <p:cNvSpPr>
            <a:spLocks noGrp="1"/>
          </p:cNvSpPr>
          <p:nvPr>
            <p:ph type="body" sz="quarter" idx="19"/>
          </p:nvPr>
        </p:nvSpPr>
        <p:spPr>
          <a:xfrm>
            <a:off x="539552" y="1985928"/>
            <a:ext cx="5904656" cy="390832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 sz="1400" kern="0" baseline="0">
                <a:solidFill>
                  <a:schemeClr val="accent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182563" marR="0" indent="-182563" algn="l" defTabSz="5429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 typeface="Roboto" panose="02000000000000000000" pitchFamily="2" charset="0"/>
              <a:buChar char="–"/>
              <a:tabLst/>
              <a:defRPr sz="14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354013" marR="0" indent="-171450" algn="l" defTabSz="5429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4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357188" marR="0" indent="-17462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400">
                <a:latin typeface="Roboto Medium" pitchFamily="2" charset="0"/>
                <a:ea typeface="Roboto Medium" pitchFamily="2" charset="0"/>
                <a:cs typeface="Roboto Medium" pitchFamily="2" charset="0"/>
              </a:defRPr>
            </a:lvl4pPr>
            <a:lvl5pPr marL="541338" marR="0" indent="-1841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4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22" name="Nadpis 1"/>
          <p:cNvSpPr>
            <a:spLocks noGrp="1"/>
          </p:cNvSpPr>
          <p:nvPr>
            <p:ph type="title" hasCustomPrompt="1"/>
          </p:nvPr>
        </p:nvSpPr>
        <p:spPr>
          <a:xfrm>
            <a:off x="539552" y="1084009"/>
            <a:ext cx="5904656" cy="72153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FontTx/>
              <a:buNone/>
              <a:defRPr sz="2000" b="1" kern="0" cap="all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4253276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Text 2 sloupce a obraz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ástupný symbol pro obrázek 13"/>
          <p:cNvSpPr>
            <a:spLocks noGrp="1" noChangeAspect="1"/>
          </p:cNvSpPr>
          <p:nvPr>
            <p:ph type="pic" sz="quarter" idx="17"/>
          </p:nvPr>
        </p:nvSpPr>
        <p:spPr>
          <a:xfrm>
            <a:off x="6916992" y="1084008"/>
            <a:ext cx="1683584" cy="4810240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7" name="Zástupný symbol pro text 16"/>
          <p:cNvSpPr>
            <a:spLocks noGrp="1"/>
          </p:cNvSpPr>
          <p:nvPr>
            <p:ph type="body" sz="quarter" idx="20"/>
          </p:nvPr>
        </p:nvSpPr>
        <p:spPr>
          <a:xfrm>
            <a:off x="539552" y="1988840"/>
            <a:ext cx="5904656" cy="3888432"/>
          </a:xfrm>
          <a:prstGeom prst="rect">
            <a:avLst/>
          </a:prstGeom>
        </p:spPr>
        <p:txBody>
          <a:bodyPr wrap="square" lIns="0" tIns="0" rIns="0" bIns="0" numCol="2" spcCol="36000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 sz="1400" kern="0" baseline="0">
                <a:solidFill>
                  <a:schemeClr val="accent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180975" marR="0" indent="-180975" algn="l" defTabSz="5429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Pct val="100000"/>
              <a:buFont typeface="Roboto" pitchFamily="2" charset="0"/>
              <a:buChar char="–"/>
              <a:tabLst/>
              <a:defRPr sz="1400">
                <a:solidFill>
                  <a:schemeClr val="accent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180975" marR="0" indent="180975" algn="l" defTabSz="542925" rtl="0" eaLnBrk="1" fontAlgn="auto" latinLnBrk="0" hangingPunct="1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400">
                <a:solidFill>
                  <a:schemeClr val="accent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357188" marR="0" indent="-17462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541338" marR="0" indent="-1841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4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kumimoji="0" lang="en-US" dirty="0"/>
          </a:p>
        </p:txBody>
      </p:sp>
      <p:cxnSp>
        <p:nvCxnSpPr>
          <p:cNvPr id="8" name="Přímá spojnice 7"/>
          <p:cNvCxnSpPr/>
          <p:nvPr/>
        </p:nvCxnSpPr>
        <p:spPr>
          <a:xfrm>
            <a:off x="3491880" y="2033464"/>
            <a:ext cx="0" cy="3843808"/>
          </a:xfrm>
          <a:prstGeom prst="line">
            <a:avLst/>
          </a:prstGeom>
          <a:ln w="6350">
            <a:solidFill>
              <a:schemeClr val="bg2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nice 9"/>
          <p:cNvCxnSpPr/>
          <p:nvPr userDrawn="1"/>
        </p:nvCxnSpPr>
        <p:spPr>
          <a:xfrm>
            <a:off x="3491880" y="2033464"/>
            <a:ext cx="0" cy="3843808"/>
          </a:xfrm>
          <a:prstGeom prst="line">
            <a:avLst/>
          </a:prstGeom>
          <a:ln w="6350">
            <a:solidFill>
              <a:schemeClr val="bg2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Nadpis 1"/>
          <p:cNvSpPr>
            <a:spLocks noGrp="1"/>
          </p:cNvSpPr>
          <p:nvPr>
            <p:ph type="title" hasCustomPrompt="1"/>
          </p:nvPr>
        </p:nvSpPr>
        <p:spPr>
          <a:xfrm>
            <a:off x="539552" y="1084009"/>
            <a:ext cx="5904656" cy="72153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FontTx/>
              <a:buNone/>
              <a:defRPr sz="2000" b="1" kern="0" cap="all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715963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Graf a nadpi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quarter" idx="20" hasCustomPrompt="1"/>
          </p:nvPr>
        </p:nvSpPr>
        <p:spPr>
          <a:xfrm>
            <a:off x="539552" y="1989138"/>
            <a:ext cx="5904656" cy="3887787"/>
          </a:xfrm>
          <a:prstGeom prst="rect">
            <a:avLst/>
          </a:prstGeom>
        </p:spPr>
        <p:txBody>
          <a:bodyPr/>
          <a:lstStyle>
            <a:lvl1pPr>
              <a:defRPr sz="1000" baseline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cs-CZ" dirty="0"/>
              <a:t>Vložit objekt</a:t>
            </a:r>
          </a:p>
        </p:txBody>
      </p:sp>
      <p:sp>
        <p:nvSpPr>
          <p:cNvPr id="6" name="Nadpis 1"/>
          <p:cNvSpPr>
            <a:spLocks noGrp="1"/>
          </p:cNvSpPr>
          <p:nvPr>
            <p:ph type="title" hasCustomPrompt="1"/>
          </p:nvPr>
        </p:nvSpPr>
        <p:spPr>
          <a:xfrm>
            <a:off x="539552" y="1084009"/>
            <a:ext cx="5904656" cy="72153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FontTx/>
              <a:buNone/>
              <a:defRPr sz="2000" b="1" kern="0" cap="all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6764072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Obrázek a text - 1 sloupe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Zástupný symbol pro obrázek 13"/>
          <p:cNvSpPr>
            <a:spLocks noGrp="1" noChangeAspect="1"/>
          </p:cNvSpPr>
          <p:nvPr>
            <p:ph type="pic" sz="quarter" idx="17"/>
          </p:nvPr>
        </p:nvSpPr>
        <p:spPr>
          <a:xfrm>
            <a:off x="6916992" y="1052736"/>
            <a:ext cx="1683584" cy="4841512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24" name="Nadpis 1"/>
          <p:cNvSpPr>
            <a:spLocks noGrp="1"/>
          </p:cNvSpPr>
          <p:nvPr>
            <p:ph type="title" hasCustomPrompt="1"/>
          </p:nvPr>
        </p:nvSpPr>
        <p:spPr>
          <a:xfrm>
            <a:off x="539552" y="1052736"/>
            <a:ext cx="1656184" cy="151216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l">
              <a:defRPr sz="1600" b="1" kern="0" cap="all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cxnSp>
        <p:nvCxnSpPr>
          <p:cNvPr id="3" name="Přímá spojnice 2"/>
          <p:cNvCxnSpPr/>
          <p:nvPr/>
        </p:nvCxnSpPr>
        <p:spPr>
          <a:xfrm>
            <a:off x="6804248" y="1052736"/>
            <a:ext cx="0" cy="4824536"/>
          </a:xfrm>
          <a:prstGeom prst="line">
            <a:avLst/>
          </a:prstGeom>
          <a:ln w="6350">
            <a:solidFill>
              <a:schemeClr val="bg2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Přímá spojnice 26"/>
          <p:cNvCxnSpPr/>
          <p:nvPr/>
        </p:nvCxnSpPr>
        <p:spPr>
          <a:xfrm>
            <a:off x="2285952" y="1052736"/>
            <a:ext cx="0" cy="4824536"/>
          </a:xfrm>
          <a:prstGeom prst="line">
            <a:avLst/>
          </a:prstGeom>
          <a:ln w="6350">
            <a:solidFill>
              <a:schemeClr val="bg2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ástupný symbol pro text 16"/>
          <p:cNvSpPr>
            <a:spLocks noGrp="1"/>
          </p:cNvSpPr>
          <p:nvPr>
            <p:ph type="body" sz="quarter" idx="20"/>
          </p:nvPr>
        </p:nvSpPr>
        <p:spPr>
          <a:xfrm>
            <a:off x="2411760" y="1052736"/>
            <a:ext cx="4248472" cy="482453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Tx/>
              <a:buNone/>
              <a:tabLst/>
              <a:defRPr sz="1400" kern="0" baseline="0">
                <a:solidFill>
                  <a:schemeClr val="accent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182563" marR="0" indent="-182563" algn="l" defTabSz="5429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 typeface="Roboto" panose="02000000000000000000" pitchFamily="2" charset="0"/>
              <a:buChar char="–"/>
              <a:tabLst/>
              <a:defRPr sz="14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354013" marR="0" indent="-171450" algn="l" defTabSz="5429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4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357188" marR="0" indent="-17462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400">
                <a:latin typeface="Roboto Medium" pitchFamily="2" charset="0"/>
                <a:ea typeface="Roboto Medium" pitchFamily="2" charset="0"/>
                <a:cs typeface="Roboto Medium" pitchFamily="2" charset="0"/>
              </a:defRPr>
            </a:lvl4pPr>
            <a:lvl5pPr marL="541338" marR="0" indent="-1841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4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cxnSp>
        <p:nvCxnSpPr>
          <p:cNvPr id="10" name="Přímá spojnice 9"/>
          <p:cNvCxnSpPr/>
          <p:nvPr userDrawn="1"/>
        </p:nvCxnSpPr>
        <p:spPr>
          <a:xfrm>
            <a:off x="6804248" y="1052736"/>
            <a:ext cx="0" cy="4824536"/>
          </a:xfrm>
          <a:prstGeom prst="line">
            <a:avLst/>
          </a:prstGeom>
          <a:ln w="6350">
            <a:solidFill>
              <a:schemeClr val="bg2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římá spojnice 10"/>
          <p:cNvCxnSpPr/>
          <p:nvPr userDrawn="1"/>
        </p:nvCxnSpPr>
        <p:spPr>
          <a:xfrm>
            <a:off x="2285952" y="1052736"/>
            <a:ext cx="0" cy="4824536"/>
          </a:xfrm>
          <a:prstGeom prst="line">
            <a:avLst/>
          </a:prstGeom>
          <a:ln w="6350">
            <a:solidFill>
              <a:schemeClr val="bg2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7570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Obrázek a text - 2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Zástupný symbol pro obrázek 13"/>
          <p:cNvSpPr>
            <a:spLocks noGrp="1" noChangeAspect="1"/>
          </p:cNvSpPr>
          <p:nvPr>
            <p:ph type="pic" sz="quarter" idx="17"/>
          </p:nvPr>
        </p:nvSpPr>
        <p:spPr>
          <a:xfrm>
            <a:off x="6916992" y="1052736"/>
            <a:ext cx="1683584" cy="4841512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cs-CZ"/>
              <a:t>Kliknutím na ikonu přidáte obrázek.</a:t>
            </a:r>
            <a:endParaRPr lang="cs-CZ" dirty="0"/>
          </a:p>
        </p:txBody>
      </p:sp>
      <p:cxnSp>
        <p:nvCxnSpPr>
          <p:cNvPr id="3" name="Přímá spojnice 2"/>
          <p:cNvCxnSpPr/>
          <p:nvPr/>
        </p:nvCxnSpPr>
        <p:spPr>
          <a:xfrm>
            <a:off x="6804248" y="1052736"/>
            <a:ext cx="0" cy="4824536"/>
          </a:xfrm>
          <a:prstGeom prst="line">
            <a:avLst/>
          </a:prstGeom>
          <a:ln w="6350">
            <a:solidFill>
              <a:schemeClr val="bg2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Přímá spojnice 26"/>
          <p:cNvCxnSpPr/>
          <p:nvPr/>
        </p:nvCxnSpPr>
        <p:spPr>
          <a:xfrm>
            <a:off x="2285952" y="1052736"/>
            <a:ext cx="0" cy="4824536"/>
          </a:xfrm>
          <a:prstGeom prst="line">
            <a:avLst/>
          </a:prstGeom>
          <a:ln w="6350">
            <a:solidFill>
              <a:schemeClr val="bg2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ástupný symbol pro text 16"/>
          <p:cNvSpPr>
            <a:spLocks noGrp="1"/>
          </p:cNvSpPr>
          <p:nvPr>
            <p:ph type="body" sz="quarter" idx="20"/>
          </p:nvPr>
        </p:nvSpPr>
        <p:spPr>
          <a:xfrm>
            <a:off x="2411760" y="1052736"/>
            <a:ext cx="4248472" cy="4824536"/>
          </a:xfrm>
          <a:prstGeom prst="rect">
            <a:avLst/>
          </a:prstGeom>
        </p:spPr>
        <p:txBody>
          <a:bodyPr lIns="0" tIns="0" rIns="0" bIns="0" numCol="2" spcCol="21600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Tx/>
              <a:buNone/>
              <a:tabLst/>
              <a:defRPr sz="1400" kern="0" baseline="0">
                <a:solidFill>
                  <a:schemeClr val="accent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182563" marR="0" indent="-182563" algn="l" defTabSz="5429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 typeface="Roboto" panose="02000000000000000000" pitchFamily="2" charset="0"/>
              <a:buChar char="–"/>
              <a:tabLst/>
              <a:defRPr sz="14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354013" marR="0" indent="-171450" algn="l" defTabSz="5429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4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357188" marR="0" indent="-17462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400">
                <a:latin typeface="Roboto Medium" pitchFamily="2" charset="0"/>
                <a:ea typeface="Roboto Medium" pitchFamily="2" charset="0"/>
                <a:cs typeface="Roboto Medium" pitchFamily="2" charset="0"/>
              </a:defRPr>
            </a:lvl4pPr>
            <a:lvl5pPr marL="541338" marR="0" indent="-1841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4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cxnSp>
        <p:nvCxnSpPr>
          <p:cNvPr id="11" name="Přímá spojnice 10"/>
          <p:cNvCxnSpPr/>
          <p:nvPr userDrawn="1"/>
        </p:nvCxnSpPr>
        <p:spPr>
          <a:xfrm>
            <a:off x="6804248" y="1052736"/>
            <a:ext cx="0" cy="4824536"/>
          </a:xfrm>
          <a:prstGeom prst="line">
            <a:avLst/>
          </a:prstGeom>
          <a:ln w="6350">
            <a:solidFill>
              <a:schemeClr val="bg2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římá spojnice 11"/>
          <p:cNvCxnSpPr/>
          <p:nvPr userDrawn="1"/>
        </p:nvCxnSpPr>
        <p:spPr>
          <a:xfrm>
            <a:off x="4572000" y="1052736"/>
            <a:ext cx="0" cy="4824536"/>
          </a:xfrm>
          <a:prstGeom prst="line">
            <a:avLst/>
          </a:prstGeom>
          <a:ln w="6350">
            <a:solidFill>
              <a:schemeClr val="bg2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Přímá spojnice 12"/>
          <p:cNvCxnSpPr/>
          <p:nvPr userDrawn="1"/>
        </p:nvCxnSpPr>
        <p:spPr>
          <a:xfrm>
            <a:off x="2285952" y="1052736"/>
            <a:ext cx="0" cy="4824536"/>
          </a:xfrm>
          <a:prstGeom prst="line">
            <a:avLst/>
          </a:prstGeom>
          <a:ln w="6350">
            <a:solidFill>
              <a:schemeClr val="bg2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Nadpis 1"/>
          <p:cNvSpPr>
            <a:spLocks noGrp="1"/>
          </p:cNvSpPr>
          <p:nvPr>
            <p:ph type="title" hasCustomPrompt="1"/>
          </p:nvPr>
        </p:nvSpPr>
        <p:spPr>
          <a:xfrm>
            <a:off x="539552" y="1052736"/>
            <a:ext cx="1656184" cy="151216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l">
              <a:defRPr sz="1600" b="1" kern="0" cap="all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2911877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Graf a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Přímá spojnice 26"/>
          <p:cNvCxnSpPr/>
          <p:nvPr/>
        </p:nvCxnSpPr>
        <p:spPr>
          <a:xfrm>
            <a:off x="2285952" y="1052736"/>
            <a:ext cx="0" cy="4824536"/>
          </a:xfrm>
          <a:prstGeom prst="line">
            <a:avLst/>
          </a:prstGeom>
          <a:ln w="6350">
            <a:solidFill>
              <a:schemeClr val="bg2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ástupný symbol pro obsah 2"/>
          <p:cNvSpPr>
            <a:spLocks noGrp="1"/>
          </p:cNvSpPr>
          <p:nvPr>
            <p:ph sz="quarter" idx="20" hasCustomPrompt="1"/>
          </p:nvPr>
        </p:nvSpPr>
        <p:spPr>
          <a:xfrm>
            <a:off x="2411759" y="1052736"/>
            <a:ext cx="6264697" cy="4824536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cs-CZ" dirty="0"/>
              <a:t>Vložte objekt</a:t>
            </a:r>
          </a:p>
        </p:txBody>
      </p:sp>
      <p:cxnSp>
        <p:nvCxnSpPr>
          <p:cNvPr id="5" name="Přímá spojnice 4"/>
          <p:cNvCxnSpPr/>
          <p:nvPr userDrawn="1"/>
        </p:nvCxnSpPr>
        <p:spPr>
          <a:xfrm>
            <a:off x="2285952" y="1052736"/>
            <a:ext cx="0" cy="4824536"/>
          </a:xfrm>
          <a:prstGeom prst="line">
            <a:avLst/>
          </a:prstGeom>
          <a:ln w="6350">
            <a:solidFill>
              <a:schemeClr val="bg2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Nadpis 1"/>
          <p:cNvSpPr>
            <a:spLocks noGrp="1"/>
          </p:cNvSpPr>
          <p:nvPr>
            <p:ph type="title" hasCustomPrompt="1"/>
          </p:nvPr>
        </p:nvSpPr>
        <p:spPr>
          <a:xfrm>
            <a:off x="539552" y="1052736"/>
            <a:ext cx="1656184" cy="151216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l">
              <a:defRPr sz="1600" b="1" kern="0" cap="all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5019234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zdn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45933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Obrázek a text - 3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symbol pro obrázek 13"/>
          <p:cNvSpPr>
            <a:spLocks noGrp="1" noChangeAspect="1"/>
          </p:cNvSpPr>
          <p:nvPr>
            <p:ph type="pic" sz="quarter" idx="17"/>
          </p:nvPr>
        </p:nvSpPr>
        <p:spPr>
          <a:xfrm>
            <a:off x="2276379" y="404664"/>
            <a:ext cx="6256061" cy="1296144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12" name="Nadpis 1"/>
          <p:cNvSpPr>
            <a:spLocks noGrp="1"/>
          </p:cNvSpPr>
          <p:nvPr>
            <p:ph type="title" hasCustomPrompt="1"/>
          </p:nvPr>
        </p:nvSpPr>
        <p:spPr>
          <a:xfrm>
            <a:off x="539552" y="2078384"/>
            <a:ext cx="1656184" cy="151216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l">
              <a:defRPr sz="1600" b="1" kern="0" cap="all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8" name="Zástupný symbol pro text 16"/>
          <p:cNvSpPr>
            <a:spLocks noGrp="1"/>
          </p:cNvSpPr>
          <p:nvPr>
            <p:ph type="body" sz="quarter" idx="20"/>
          </p:nvPr>
        </p:nvSpPr>
        <p:spPr>
          <a:xfrm>
            <a:off x="2411760" y="2078384"/>
            <a:ext cx="6120680" cy="3870896"/>
          </a:xfrm>
          <a:prstGeom prst="rect">
            <a:avLst/>
          </a:prstGeom>
        </p:spPr>
        <p:txBody>
          <a:bodyPr lIns="0" tIns="0" rIns="0" bIns="0" numCol="3" spcCol="21600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Tx/>
              <a:buNone/>
              <a:tabLst/>
              <a:defRPr sz="1400" kern="0" baseline="0">
                <a:solidFill>
                  <a:schemeClr val="accent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182563" marR="0" indent="-182563" algn="l" defTabSz="5429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 typeface="Roboto" panose="02000000000000000000" pitchFamily="2" charset="0"/>
              <a:buChar char="–"/>
              <a:tabLst/>
              <a:defRPr sz="14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354013" marR="0" indent="-171450" algn="l" defTabSz="5429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4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357188" marR="0" indent="-17462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400">
                <a:latin typeface="Roboto Medium" pitchFamily="2" charset="0"/>
                <a:ea typeface="Roboto Medium" pitchFamily="2" charset="0"/>
                <a:cs typeface="Roboto Medium" pitchFamily="2" charset="0"/>
              </a:defRPr>
            </a:lvl4pPr>
            <a:lvl5pPr marL="541338" marR="0" indent="-1841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4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cxnSp>
        <p:nvCxnSpPr>
          <p:cNvPr id="10" name="Přímá spojnice 9"/>
          <p:cNvCxnSpPr/>
          <p:nvPr userDrawn="1"/>
        </p:nvCxnSpPr>
        <p:spPr>
          <a:xfrm>
            <a:off x="6516216" y="2078065"/>
            <a:ext cx="0" cy="3871215"/>
          </a:xfrm>
          <a:prstGeom prst="line">
            <a:avLst/>
          </a:prstGeom>
          <a:ln w="6350">
            <a:solidFill>
              <a:schemeClr val="bg2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římá spojnice 10"/>
          <p:cNvCxnSpPr/>
          <p:nvPr userDrawn="1"/>
        </p:nvCxnSpPr>
        <p:spPr>
          <a:xfrm>
            <a:off x="4427984" y="2078065"/>
            <a:ext cx="0" cy="3871215"/>
          </a:xfrm>
          <a:prstGeom prst="line">
            <a:avLst/>
          </a:prstGeom>
          <a:ln w="6350">
            <a:solidFill>
              <a:schemeClr val="bg2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Přímá spojnice 12"/>
          <p:cNvCxnSpPr/>
          <p:nvPr userDrawn="1"/>
        </p:nvCxnSpPr>
        <p:spPr>
          <a:xfrm>
            <a:off x="2276379" y="2060848"/>
            <a:ext cx="0" cy="3888432"/>
          </a:xfrm>
          <a:prstGeom prst="line">
            <a:avLst/>
          </a:prstGeom>
          <a:ln w="6350">
            <a:solidFill>
              <a:schemeClr val="bg2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0791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Obrázek a text - 1 sloupe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symbol pro obrázek 13"/>
          <p:cNvSpPr>
            <a:spLocks noGrp="1" noChangeAspect="1"/>
          </p:cNvSpPr>
          <p:nvPr>
            <p:ph type="pic" sz="quarter" idx="17"/>
          </p:nvPr>
        </p:nvSpPr>
        <p:spPr>
          <a:xfrm>
            <a:off x="2276379" y="404664"/>
            <a:ext cx="6256061" cy="1296144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cs-CZ"/>
              <a:t>Kliknutím na ikonu přidáte obrázek.</a:t>
            </a:r>
            <a:endParaRPr lang="cs-CZ" dirty="0"/>
          </a:p>
        </p:txBody>
      </p:sp>
      <p:cxnSp>
        <p:nvCxnSpPr>
          <p:cNvPr id="16" name="Přímá spojnice 15"/>
          <p:cNvCxnSpPr/>
          <p:nvPr/>
        </p:nvCxnSpPr>
        <p:spPr>
          <a:xfrm>
            <a:off x="2276379" y="2060848"/>
            <a:ext cx="0" cy="3888432"/>
          </a:xfrm>
          <a:prstGeom prst="line">
            <a:avLst/>
          </a:prstGeom>
          <a:ln w="6350">
            <a:solidFill>
              <a:schemeClr val="bg2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Zástupný symbol pro text 16"/>
          <p:cNvSpPr>
            <a:spLocks noGrp="1"/>
          </p:cNvSpPr>
          <p:nvPr>
            <p:ph type="body" sz="quarter" idx="20"/>
          </p:nvPr>
        </p:nvSpPr>
        <p:spPr>
          <a:xfrm>
            <a:off x="2411760" y="2060848"/>
            <a:ext cx="6192688" cy="388843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Tx/>
              <a:buNone/>
              <a:tabLst/>
              <a:defRPr sz="1400" kern="0" baseline="0">
                <a:solidFill>
                  <a:schemeClr val="accent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182563" marR="0" indent="-182563" algn="l" defTabSz="5429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 typeface="Roboto" panose="02000000000000000000" pitchFamily="2" charset="0"/>
              <a:buChar char="–"/>
              <a:tabLst/>
              <a:defRPr sz="14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354013" marR="0" indent="-171450" algn="l" defTabSz="5429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4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357188" marR="0" indent="-17462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400">
                <a:latin typeface="Roboto Medium" pitchFamily="2" charset="0"/>
                <a:ea typeface="Roboto Medium" pitchFamily="2" charset="0"/>
                <a:cs typeface="Roboto Medium" pitchFamily="2" charset="0"/>
              </a:defRPr>
            </a:lvl4pPr>
            <a:lvl5pPr marL="541338" marR="0" indent="-1841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4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cxnSp>
        <p:nvCxnSpPr>
          <p:cNvPr id="7" name="Přímá spojnice 6"/>
          <p:cNvCxnSpPr/>
          <p:nvPr userDrawn="1"/>
        </p:nvCxnSpPr>
        <p:spPr>
          <a:xfrm>
            <a:off x="2276379" y="2060848"/>
            <a:ext cx="0" cy="3888432"/>
          </a:xfrm>
          <a:prstGeom prst="line">
            <a:avLst/>
          </a:prstGeom>
          <a:ln w="6350">
            <a:solidFill>
              <a:schemeClr val="bg2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Nadpis 1"/>
          <p:cNvSpPr>
            <a:spLocks noGrp="1"/>
          </p:cNvSpPr>
          <p:nvPr>
            <p:ph type="title" hasCustomPrompt="1"/>
          </p:nvPr>
        </p:nvSpPr>
        <p:spPr>
          <a:xfrm>
            <a:off x="539552" y="2078384"/>
            <a:ext cx="1656184" cy="151216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l">
              <a:defRPr sz="1600" b="1" kern="0" cap="all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2419993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Obrázek a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Přímá spojnice 15"/>
          <p:cNvCxnSpPr/>
          <p:nvPr/>
        </p:nvCxnSpPr>
        <p:spPr>
          <a:xfrm>
            <a:off x="2276379" y="2060848"/>
            <a:ext cx="0" cy="3888432"/>
          </a:xfrm>
          <a:prstGeom prst="line">
            <a:avLst/>
          </a:prstGeom>
          <a:ln w="6350">
            <a:solidFill>
              <a:schemeClr val="bg2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ástupný symbol pro obsah 2"/>
          <p:cNvSpPr>
            <a:spLocks noGrp="1"/>
          </p:cNvSpPr>
          <p:nvPr>
            <p:ph sz="quarter" idx="20" hasCustomPrompt="1"/>
          </p:nvPr>
        </p:nvSpPr>
        <p:spPr>
          <a:xfrm>
            <a:off x="2411759" y="2078384"/>
            <a:ext cx="6264697" cy="3870896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cs-CZ" dirty="0"/>
              <a:t>Vložte objekt</a:t>
            </a:r>
          </a:p>
        </p:txBody>
      </p:sp>
      <p:sp>
        <p:nvSpPr>
          <p:cNvPr id="10" name="Zástupný symbol pro obrázek 13"/>
          <p:cNvSpPr>
            <a:spLocks noGrp="1" noChangeAspect="1"/>
          </p:cNvSpPr>
          <p:nvPr>
            <p:ph type="pic" sz="quarter" idx="17"/>
          </p:nvPr>
        </p:nvSpPr>
        <p:spPr>
          <a:xfrm>
            <a:off x="2411760" y="404664"/>
            <a:ext cx="6120680" cy="1296144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cs-CZ"/>
              <a:t>Kliknutím na ikonu přidáte obrázek.</a:t>
            </a:r>
            <a:endParaRPr lang="cs-CZ" dirty="0"/>
          </a:p>
        </p:txBody>
      </p:sp>
      <p:cxnSp>
        <p:nvCxnSpPr>
          <p:cNvPr id="6" name="Přímá spojnice 5"/>
          <p:cNvCxnSpPr/>
          <p:nvPr userDrawn="1"/>
        </p:nvCxnSpPr>
        <p:spPr>
          <a:xfrm>
            <a:off x="2276379" y="2060848"/>
            <a:ext cx="0" cy="3888432"/>
          </a:xfrm>
          <a:prstGeom prst="line">
            <a:avLst/>
          </a:prstGeom>
          <a:ln w="6350">
            <a:solidFill>
              <a:schemeClr val="bg2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Nadpis 1"/>
          <p:cNvSpPr>
            <a:spLocks noGrp="1"/>
          </p:cNvSpPr>
          <p:nvPr>
            <p:ph type="title" hasCustomPrompt="1"/>
          </p:nvPr>
        </p:nvSpPr>
        <p:spPr>
          <a:xfrm>
            <a:off x="539552" y="2078384"/>
            <a:ext cx="1656184" cy="151216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l">
              <a:defRPr sz="1600" b="1" kern="0" cap="all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3333628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ozlouce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symbol pro obrázek 13"/>
          <p:cNvSpPr>
            <a:spLocks noGrp="1" noChangeAspect="1"/>
          </p:cNvSpPr>
          <p:nvPr>
            <p:ph type="pic" sz="quarter" idx="17"/>
          </p:nvPr>
        </p:nvSpPr>
        <p:spPr>
          <a:xfrm>
            <a:off x="6916992" y="1052736"/>
            <a:ext cx="1683584" cy="4841512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12" name="Nadpis 1"/>
          <p:cNvSpPr>
            <a:spLocks noGrp="1"/>
          </p:cNvSpPr>
          <p:nvPr>
            <p:ph type="title" hasCustomPrompt="1"/>
          </p:nvPr>
        </p:nvSpPr>
        <p:spPr>
          <a:xfrm>
            <a:off x="2123728" y="3068960"/>
            <a:ext cx="4230448" cy="100811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ctr">
              <a:defRPr sz="1600" b="1" kern="0" cap="all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cxnSp>
        <p:nvCxnSpPr>
          <p:cNvPr id="14" name="Přímá spojnice 13"/>
          <p:cNvCxnSpPr/>
          <p:nvPr/>
        </p:nvCxnSpPr>
        <p:spPr>
          <a:xfrm>
            <a:off x="6804248" y="1052736"/>
            <a:ext cx="0" cy="4824536"/>
          </a:xfrm>
          <a:prstGeom prst="line">
            <a:avLst/>
          </a:prstGeom>
          <a:ln w="6350">
            <a:solidFill>
              <a:schemeClr val="bg2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Přímá spojnice 4"/>
          <p:cNvCxnSpPr/>
          <p:nvPr userDrawn="1"/>
        </p:nvCxnSpPr>
        <p:spPr>
          <a:xfrm>
            <a:off x="6804248" y="1052736"/>
            <a:ext cx="0" cy="4824536"/>
          </a:xfrm>
          <a:prstGeom prst="line">
            <a:avLst/>
          </a:prstGeom>
          <a:ln w="6350">
            <a:solidFill>
              <a:schemeClr val="bg2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51205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pa_Č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-1899592"/>
            <a:ext cx="7128792" cy="10388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1168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pa_Evro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-1107504"/>
            <a:ext cx="6048672" cy="8814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4333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pa_svě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-2115616"/>
            <a:ext cx="7668344" cy="11174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8620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48C0C-CF60-484B-9E49-472574E04F8D}" type="datetimeFigureOut">
              <a:rPr lang="cs-CZ" smtClean="0"/>
              <a:t>18.06.2025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EAF11-13EE-46E4-9461-D756499F888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89025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4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0"/>
            <a:ext cx="91424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554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23" y="0"/>
            <a:ext cx="9142476" cy="6858000"/>
          </a:xfrm>
          <a:prstGeom prst="rect">
            <a:avLst/>
          </a:prstGeom>
        </p:spPr>
      </p:pic>
      <p:sp>
        <p:nvSpPr>
          <p:cNvPr id="3" name="Ovál 2"/>
          <p:cNvSpPr/>
          <p:nvPr/>
        </p:nvSpPr>
        <p:spPr>
          <a:xfrm>
            <a:off x="527308" y="6255016"/>
            <a:ext cx="240512" cy="2405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latin typeface="Verdana" panose="020B0604030504040204" pitchFamily="34" charset="0"/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467544" y="6265597"/>
            <a:ext cx="3600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08B67A80-0FB4-4083-B869-6BB4B16DA18A}" type="slidenum">
              <a:rPr lang="cs-CZ" sz="800" b="1" smtClean="0">
                <a:solidFill>
                  <a:schemeClr val="accent5">
                    <a:lumMod val="20000"/>
                    <a:lumOff val="80000"/>
                  </a:schemeClr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pPr algn="ctr"/>
              <a:t>‹#›</a:t>
            </a:fld>
            <a:endParaRPr lang="cs-CZ" sz="800" b="1" dirty="0">
              <a:solidFill>
                <a:schemeClr val="accent5">
                  <a:lumMod val="20000"/>
                  <a:lumOff val="80000"/>
                </a:schemeClr>
              </a:solidFill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9277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4" r:id="rId12"/>
    <p:sldLayoutId id="2147483715" r:id="rId13"/>
    <p:sldLayoutId id="2147483716" r:id="rId14"/>
    <p:sldLayoutId id="2147483717"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15.jpeg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12" Type="http://schemas.microsoft.com/office/2007/relationships/hdphoto" Target="../media/hdphoto4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6" Type="http://schemas.microsoft.com/office/2007/relationships/hdphoto" Target="../media/hdphoto1.wdp"/><Relationship Id="rId11" Type="http://schemas.openxmlformats.org/officeDocument/2006/relationships/image" Target="../media/image14.png"/><Relationship Id="rId5" Type="http://schemas.openxmlformats.org/officeDocument/2006/relationships/image" Target="../media/image11.png"/><Relationship Id="rId10" Type="http://schemas.microsoft.com/office/2007/relationships/hdphoto" Target="../media/hdphoto3.wdp"/><Relationship Id="rId4" Type="http://schemas.openxmlformats.org/officeDocument/2006/relationships/image" Target="../media/image10.sv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7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cinea.ec.europa.eu/life-calls-proposals-2025_en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jpeg"/><Relationship Id="rId5" Type="http://schemas.openxmlformats.org/officeDocument/2006/relationships/hyperlink" Target="https://ec.europa.eu/info/funding-tenders/opportunities/portal/screen/home" TargetMode="External"/><Relationship Id="rId4" Type="http://schemas.openxmlformats.org/officeDocument/2006/relationships/hyperlink" Target="https://www.program-life.cz/oblasti-podpory/narodni-vyzva-life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ec.europa.eu/info/funding-tenders/opportunities/portal/screen/home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jpe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ogram-life.cz/oblasti-podpory/narodni-vyzva-life/" TargetMode="External"/><Relationship Id="rId2" Type="http://schemas.openxmlformats.org/officeDocument/2006/relationships/hyperlink" Target="https://cinea.ec.europa.eu/life-calls-proposals-2025_en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jpe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ebgate.ec.europa.eu/life/publicWebsite/project/LIFE23-CET-CETAC-101167684/clean-energy-transition-assistance-centers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png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hyperlink" Target="https://www.oss-energy-community.eu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lifeurbangreen.eu/" TargetMode="External"/><Relationship Id="rId5" Type="http://schemas.openxmlformats.org/officeDocument/2006/relationships/hyperlink" Target="https://www.lifemetroadapt.eu/" TargetMode="External"/><Relationship Id="rId4" Type="http://schemas.openxmlformats.org/officeDocument/2006/relationships/hyperlink" Target="https://www.rethinkwaste.eu/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cinea.ec.europa.eu/programmes/life/life-support-applicants_en#frequently-asked-questions" TargetMode="External"/><Relationship Id="rId3" Type="http://schemas.openxmlformats.org/officeDocument/2006/relationships/hyperlink" Target="https://cinea.ec.europa.eu/life_en" TargetMode="External"/><Relationship Id="rId7" Type="http://schemas.openxmlformats.org/officeDocument/2006/relationships/hyperlink" Target="https://vo-event.swoogo.com/eu-life-info-days-2024/Home" TargetMode="External"/><Relationship Id="rId12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cinea.ec.europa.eu/life-calls-proposals-2025_en" TargetMode="External"/><Relationship Id="rId11" Type="http://schemas.openxmlformats.org/officeDocument/2006/relationships/hyperlink" Target="https://circabc.europa.eu/ui/group/73d306c9-1ee6-4e70-81f0-56fecf4cd18c/library/25a909bf-744c-46f5-be31-52f9edc4e729/details" TargetMode="External"/><Relationship Id="rId5" Type="http://schemas.openxmlformats.org/officeDocument/2006/relationships/hyperlink" Target="https://www.program-life.cz/" TargetMode="External"/><Relationship Id="rId10" Type="http://schemas.openxmlformats.org/officeDocument/2006/relationships/hyperlink" Target="https://ec.europa.eu/info/funding-tenders/opportunities/docs/2021-2027/common/guidance/aga_en.pdf" TargetMode="External"/><Relationship Id="rId4" Type="http://schemas.openxmlformats.org/officeDocument/2006/relationships/hyperlink" Target="https://ec.europa.eu/info/funding-tenders/opportunities/portal/" TargetMode="External"/><Relationship Id="rId9" Type="http://schemas.openxmlformats.org/officeDocument/2006/relationships/hyperlink" Target="https://webgate.ec.europa.eu/life/publicWebsite/search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katerina.silberova@mzp.gov.cz" TargetMode="External"/><Relationship Id="rId2" Type="http://schemas.openxmlformats.org/officeDocument/2006/relationships/hyperlink" Target="mailto:life@mzp.gov.cz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7.jpeg"/><Relationship Id="rId4" Type="http://schemas.openxmlformats.org/officeDocument/2006/relationships/hyperlink" Target="mailto:radka.ihringova@mzp.gov.cz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9484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611560" y="404664"/>
            <a:ext cx="8064896" cy="5184576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19"/>
          </p:nvPr>
        </p:nvSpPr>
        <p:spPr>
          <a:xfrm>
            <a:off x="1115616" y="1844824"/>
            <a:ext cx="7056784" cy="527611"/>
          </a:xfrm>
        </p:spPr>
        <p:txBody>
          <a:bodyPr/>
          <a:lstStyle/>
          <a:p>
            <a:pPr algn="ctr"/>
            <a:r>
              <a:rPr lang="cs-CZ" sz="2400" b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Unijní program LIFE</a:t>
            </a:r>
            <a:br>
              <a:rPr lang="cs-CZ" sz="2000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cs-CZ" sz="2000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cs-CZ" sz="2000" dirty="0">
                <a:latin typeface="Verdana" panose="020B0604030504040204" pitchFamily="34" charset="0"/>
                <a:ea typeface="Verdana" panose="020B0604030504040204" pitchFamily="34" charset="0"/>
              </a:rPr>
              <a:t>Finanční nástroj EU pro životní prostředí a klima</a:t>
            </a:r>
            <a:endParaRPr lang="cs-CZ" dirty="0"/>
          </a:p>
        </p:txBody>
      </p:sp>
      <p:sp>
        <p:nvSpPr>
          <p:cNvPr id="6" name="Zástupný symbol pro text 5"/>
          <p:cNvSpPr>
            <a:spLocks noGrp="1"/>
          </p:cNvSpPr>
          <p:nvPr>
            <p:ph type="body" sz="quarter" idx="20"/>
          </p:nvPr>
        </p:nvSpPr>
        <p:spPr>
          <a:xfrm>
            <a:off x="2285746" y="4869832"/>
            <a:ext cx="4810240" cy="239579"/>
          </a:xfrm>
        </p:spPr>
        <p:txBody>
          <a:bodyPr>
            <a:noAutofit/>
          </a:bodyPr>
          <a:lstStyle/>
          <a:p>
            <a:r>
              <a:rPr lang="cs-CZ" sz="2000" dirty="0"/>
              <a:t>Ing. Kateřina Silberová, Radka Ihringová</a:t>
            </a:r>
          </a:p>
        </p:txBody>
      </p:sp>
      <p:sp>
        <p:nvSpPr>
          <p:cNvPr id="7" name="Zástupný symbol pro text 6"/>
          <p:cNvSpPr>
            <a:spLocks noGrp="1"/>
          </p:cNvSpPr>
          <p:nvPr>
            <p:ph type="body" sz="quarter" idx="21"/>
          </p:nvPr>
        </p:nvSpPr>
        <p:spPr>
          <a:xfrm>
            <a:off x="1868060" y="5301879"/>
            <a:ext cx="5551896" cy="239579"/>
          </a:xfrm>
        </p:spPr>
        <p:txBody>
          <a:bodyPr>
            <a:noAutofit/>
          </a:bodyPr>
          <a:lstStyle/>
          <a:p>
            <a:pPr marL="0" indent="0" algn="ctr">
              <a:spcAft>
                <a:spcPts val="0"/>
              </a:spcAft>
              <a:buNone/>
            </a:pPr>
            <a:r>
              <a:rPr lang="cs-CZ" sz="180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Oddělení mezinárodních programů a projektů</a:t>
            </a:r>
            <a:br>
              <a:rPr lang="cs-CZ" sz="180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cs-CZ" sz="180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Odbor finančních a dobrovolných nástrojů</a:t>
            </a:r>
          </a:p>
          <a:p>
            <a:pPr marL="0" indent="0" algn="ctr">
              <a:spcAft>
                <a:spcPts val="1200"/>
              </a:spcAft>
              <a:buNone/>
            </a:pPr>
            <a:r>
              <a:rPr lang="cs-CZ" sz="180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Ministerstvo životního prostředí</a:t>
            </a:r>
            <a:endParaRPr lang="cs-CZ" sz="1800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55576" y="548681"/>
            <a:ext cx="7632848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cs-CZ" sz="2800" dirty="0">
                <a:latin typeface="Verdana" panose="020B0604030504040204" pitchFamily="34" charset="0"/>
                <a:ea typeface="Verdana" panose="020B0604030504040204" pitchFamily="34" charset="0"/>
              </a:rPr>
              <a:t>Seminář Bruselská úroda</a:t>
            </a:r>
            <a:br>
              <a:rPr lang="cs-CZ" sz="28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cs-CZ" sz="2800" dirty="0">
                <a:latin typeface="Verdana" panose="020B0604030504040204" pitchFamily="34" charset="0"/>
                <a:ea typeface="Verdana" panose="020B0604030504040204" pitchFamily="34" charset="0"/>
              </a:rPr>
              <a:t>20. 6. 2025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A97D53AC-1AAF-2E8B-4D7C-FDC0E72D41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738" t="44960" r="31100" b="38660"/>
          <a:stretch/>
        </p:blipFill>
        <p:spPr>
          <a:xfrm>
            <a:off x="2404612" y="3248017"/>
            <a:ext cx="4572508" cy="1165541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7D825C6F-9E05-9D0A-8ABD-3EDC91B89D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381" y="5733256"/>
            <a:ext cx="469936" cy="367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5777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751EF-991E-700E-8EC3-B92B993D56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3CDF3ECF-2392-8869-5C2F-0A8F603871F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67544" y="2699278"/>
            <a:ext cx="4553276" cy="2487351"/>
          </a:xfrm>
        </p:spPr>
        <p:txBody>
          <a:bodyPr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1800" dirty="0">
                <a:solidFill>
                  <a:schemeClr val="tx2"/>
                </a:solidFill>
              </a:rPr>
              <a:t>Nařízení Evropského parlamentu a Rady             č. 2021/783 pro program LIFE 2021 – 2027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1800" dirty="0">
                <a:solidFill>
                  <a:schemeClr val="tx2"/>
                </a:solidFill>
              </a:rPr>
              <a:t>Víceletý pracovní program 2025 – 2027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1800" b="1" dirty="0">
                <a:solidFill>
                  <a:schemeClr val="tx2"/>
                </a:solidFill>
              </a:rPr>
              <a:t>CINEA </a:t>
            </a:r>
            <a:r>
              <a:rPr lang="cs-CZ" sz="1800" dirty="0">
                <a:solidFill>
                  <a:schemeClr val="tx2"/>
                </a:solidFill>
              </a:rPr>
              <a:t>(Evropská výkonná agentura pro klima, infrastrukturu a životní prostředí)</a:t>
            </a:r>
            <a:r>
              <a:rPr lang="cs-CZ" sz="1800" b="1" dirty="0">
                <a:solidFill>
                  <a:schemeClr val="tx2"/>
                </a:solidFill>
              </a:rPr>
              <a:t> </a:t>
            </a:r>
            <a:r>
              <a:rPr lang="cs-CZ" sz="1800" dirty="0">
                <a:solidFill>
                  <a:schemeClr val="tx2"/>
                </a:solidFill>
              </a:rPr>
              <a:t>je od roku 2021 pověřena řízením programu LIFE</a:t>
            </a:r>
          </a:p>
          <a:p>
            <a:pPr lvl="0" fontAlgn="base">
              <a:spcBef>
                <a:spcPts val="1000"/>
              </a:spcBef>
              <a:tabLst>
                <a:tab pos="457200" algn="l"/>
              </a:tabLst>
            </a:pPr>
            <a:endParaRPr lang="cs-CZ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B05C9A44-BB5B-8038-CCC7-1843B2995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780" y="332656"/>
            <a:ext cx="8297691" cy="576064"/>
          </a:xfrm>
        </p:spPr>
        <p:txBody>
          <a:bodyPr>
            <a:normAutofit/>
          </a:bodyPr>
          <a:lstStyle/>
          <a:p>
            <a:pPr algn="ctr"/>
            <a:r>
              <a:rPr lang="cs-CZ" sz="2400" dirty="0"/>
              <a:t>Co je program </a:t>
            </a:r>
            <a:r>
              <a:rPr lang="cs-CZ" sz="2400" dirty="0" err="1"/>
              <a:t>life</a:t>
            </a:r>
            <a:r>
              <a:rPr lang="cs-CZ" sz="2400" dirty="0"/>
              <a:t>?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92DD6F4B-8C5C-D645-DA63-1A83FB670D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0072" y="2375243"/>
            <a:ext cx="3709056" cy="31354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4972C32F-981A-2586-5C54-9457B281398D}"/>
              </a:ext>
            </a:extLst>
          </p:cNvPr>
          <p:cNvSpPr txBox="1"/>
          <p:nvPr/>
        </p:nvSpPr>
        <p:spPr>
          <a:xfrm>
            <a:off x="467544" y="1052736"/>
            <a:ext cx="82976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kern="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Nástroj pro financování </a:t>
            </a:r>
            <a:r>
              <a:rPr lang="cs-CZ" b="1" kern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životního prostředí a klimatu </a:t>
            </a:r>
            <a:r>
              <a:rPr lang="cs-CZ" kern="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 EU</a:t>
            </a:r>
          </a:p>
          <a:p>
            <a:pPr algn="just"/>
            <a:endParaRPr lang="cs-CZ" kern="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r>
              <a:rPr lang="cs-CZ" kern="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Komplementární nástroj k ostatním dotačním nástrojům EU na poli ochrany životního prostředí</a:t>
            </a:r>
          </a:p>
        </p:txBody>
      </p:sp>
    </p:spTree>
    <p:extLst>
      <p:ext uri="{BB962C8B-B14F-4D97-AF65-F5344CB8AC3E}">
        <p14:creationId xmlns:p14="http://schemas.microsoft.com/office/powerpoint/2010/main" val="32071457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2E782BA-FBB5-4287-8FFF-793749D59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3654" y="410254"/>
            <a:ext cx="5116689" cy="757710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8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round/>
          </a:ln>
        </p:spPr>
        <p:style>
          <a:lnRef idx="0">
            <a:scrgbClr r="0" g="0" b="0"/>
          </a:lnRef>
          <a:fillRef idx="1001">
            <a:schemeClr val="dk2"/>
          </a:fillRef>
          <a:effectRef idx="0">
            <a:scrgbClr r="0" g="0" b="0"/>
          </a:effectRef>
          <a:fontRef idx="major"/>
        </p:style>
        <p:txBody>
          <a:bodyPr vert="horz" lIns="68580" tIns="34290" rIns="68580" bIns="34290" rtlCol="0" anchor="ctr">
            <a:normAutofit/>
          </a:bodyPr>
          <a:lstStyle/>
          <a:p>
            <a:pPr algn="ctr"/>
            <a:r>
              <a:rPr lang="cs-CZ" sz="3000" b="1" dirty="0">
                <a:latin typeface="Arial" panose="020B0604020202020204" pitchFamily="34" charset="0"/>
                <a:cs typeface="Arial" panose="020B0604020202020204" pitchFamily="34" charset="0"/>
              </a:rPr>
              <a:t>STRUKTURA PROGRAMU</a:t>
            </a:r>
          </a:p>
        </p:txBody>
      </p:sp>
      <p:grpSp>
        <p:nvGrpSpPr>
          <p:cNvPr id="5" name="Skupina 4">
            <a:extLst>
              <a:ext uri="{FF2B5EF4-FFF2-40B4-BE49-F238E27FC236}">
                <a16:creationId xmlns:a16="http://schemas.microsoft.com/office/drawing/2014/main" id="{7FEB54BF-F8E9-16B3-2B29-3F5286041132}"/>
              </a:ext>
            </a:extLst>
          </p:cNvPr>
          <p:cNvGrpSpPr/>
          <p:nvPr/>
        </p:nvGrpSpPr>
        <p:grpSpPr>
          <a:xfrm>
            <a:off x="436778" y="1322968"/>
            <a:ext cx="3167868" cy="5040560"/>
            <a:chOff x="1004997" y="1656861"/>
            <a:chExt cx="3094685" cy="3424002"/>
          </a:xfrm>
        </p:grpSpPr>
        <p:sp>
          <p:nvSpPr>
            <p:cNvPr id="6" name="Obdélník 5" descr="Trefa do černého">
              <a:extLst>
                <a:ext uri="{FF2B5EF4-FFF2-40B4-BE49-F238E27FC236}">
                  <a16:creationId xmlns:a16="http://schemas.microsoft.com/office/drawing/2014/main" id="{F432260F-32B7-714D-9D20-E2DB39D98013}"/>
                </a:ext>
              </a:extLst>
            </p:cNvPr>
            <p:cNvSpPr/>
            <p:nvPr/>
          </p:nvSpPr>
          <p:spPr>
            <a:xfrm>
              <a:off x="1780642" y="1656861"/>
              <a:ext cx="1303168" cy="795425"/>
            </a:xfrm>
            <a:prstGeom prst="rect">
              <a:avLst/>
            </a:prstGeom>
            <a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cs-CZ" sz="1400">
                <a:solidFill>
                  <a:schemeClr val="tx2"/>
                </a:solidFill>
              </a:endParaRPr>
            </a:p>
          </p:txBody>
        </p:sp>
        <p:sp>
          <p:nvSpPr>
            <p:cNvPr id="7" name="Volný tvar: obrazec 6">
              <a:extLst>
                <a:ext uri="{FF2B5EF4-FFF2-40B4-BE49-F238E27FC236}">
                  <a16:creationId xmlns:a16="http://schemas.microsoft.com/office/drawing/2014/main" id="{69300686-B66F-5B6A-925F-B5A31B22A34D}"/>
                </a:ext>
              </a:extLst>
            </p:cNvPr>
            <p:cNvSpPr/>
            <p:nvPr/>
          </p:nvSpPr>
          <p:spPr>
            <a:xfrm>
              <a:off x="1004997" y="2550218"/>
              <a:ext cx="3012187" cy="451828"/>
            </a:xfrm>
            <a:custGeom>
              <a:avLst/>
              <a:gdLst>
                <a:gd name="connsiteX0" fmla="*/ 0 w 3012187"/>
                <a:gd name="connsiteY0" fmla="*/ 0 h 451828"/>
                <a:gd name="connsiteX1" fmla="*/ 3012187 w 3012187"/>
                <a:gd name="connsiteY1" fmla="*/ 0 h 451828"/>
                <a:gd name="connsiteX2" fmla="*/ 3012187 w 3012187"/>
                <a:gd name="connsiteY2" fmla="*/ 451828 h 451828"/>
                <a:gd name="connsiteX3" fmla="*/ 0 w 3012187"/>
                <a:gd name="connsiteY3" fmla="*/ 451828 h 451828"/>
                <a:gd name="connsiteX4" fmla="*/ 0 w 3012187"/>
                <a:gd name="connsiteY4" fmla="*/ 0 h 451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2187" h="451828">
                  <a:moveTo>
                    <a:pt x="0" y="0"/>
                  </a:moveTo>
                  <a:lnTo>
                    <a:pt x="3012187" y="0"/>
                  </a:lnTo>
                  <a:lnTo>
                    <a:pt x="3012187" y="451828"/>
                  </a:lnTo>
                  <a:lnTo>
                    <a:pt x="0" y="4518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algn="ctr" defTabSz="933450">
                <a:spcBef>
                  <a:spcPct val="0"/>
                </a:spcBef>
                <a:spcAft>
                  <a:spcPct val="35000"/>
                </a:spcAft>
                <a:defRPr b="1"/>
              </a:pPr>
              <a:r>
                <a:rPr lang="cs-CZ" sz="2000" dirty="0">
                  <a:solidFill>
                    <a:schemeClr val="tx2"/>
                  </a:solidFill>
                </a:rPr>
                <a:t>Specifické cíle programu</a:t>
              </a:r>
              <a:endParaRPr 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8" name="Volný tvar: obrazec 7">
              <a:extLst>
                <a:ext uri="{FF2B5EF4-FFF2-40B4-BE49-F238E27FC236}">
                  <a16:creationId xmlns:a16="http://schemas.microsoft.com/office/drawing/2014/main" id="{C59E29B7-73A1-D389-5832-AE8864E412A4}"/>
                </a:ext>
              </a:extLst>
            </p:cNvPr>
            <p:cNvSpPr/>
            <p:nvPr/>
          </p:nvSpPr>
          <p:spPr>
            <a:xfrm>
              <a:off x="1168487" y="2921642"/>
              <a:ext cx="2931195" cy="2159221"/>
            </a:xfrm>
            <a:custGeom>
              <a:avLst/>
              <a:gdLst>
                <a:gd name="connsiteX0" fmla="*/ 0 w 3012187"/>
                <a:gd name="connsiteY0" fmla="*/ 0 h 2659632"/>
                <a:gd name="connsiteX1" fmla="*/ 3012187 w 3012187"/>
                <a:gd name="connsiteY1" fmla="*/ 0 h 2659632"/>
                <a:gd name="connsiteX2" fmla="*/ 3012187 w 3012187"/>
                <a:gd name="connsiteY2" fmla="*/ 2659632 h 2659632"/>
                <a:gd name="connsiteX3" fmla="*/ 0 w 3012187"/>
                <a:gd name="connsiteY3" fmla="*/ 2659632 h 2659632"/>
                <a:gd name="connsiteX4" fmla="*/ 0 w 3012187"/>
                <a:gd name="connsiteY4" fmla="*/ 0 h 2659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2187" h="2659632">
                  <a:moveTo>
                    <a:pt x="0" y="0"/>
                  </a:moveTo>
                  <a:lnTo>
                    <a:pt x="3012187" y="0"/>
                  </a:lnTo>
                  <a:lnTo>
                    <a:pt x="3012187" y="2659632"/>
                  </a:lnTo>
                  <a:lnTo>
                    <a:pt x="0" y="265963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214313" indent="-214313" defTabSz="566738"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cs-CZ" dirty="0">
                  <a:solidFill>
                    <a:schemeClr val="tx2"/>
                  </a:solidFill>
                </a:rPr>
                <a:t>Vyvinout a ukázat </a:t>
              </a:r>
              <a:r>
                <a:rPr lang="cs-CZ" b="1" dirty="0">
                  <a:solidFill>
                    <a:schemeClr val="tx2"/>
                  </a:solidFill>
                </a:rPr>
                <a:t>inovativní přístupy </a:t>
              </a:r>
              <a:r>
                <a:rPr lang="cs-CZ" dirty="0">
                  <a:solidFill>
                    <a:schemeClr val="tx2"/>
                  </a:solidFill>
                </a:rPr>
                <a:t>k řešení environmentálních výzev </a:t>
              </a:r>
              <a:endParaRPr lang="en-US" dirty="0">
                <a:solidFill>
                  <a:schemeClr val="tx2"/>
                </a:solidFill>
              </a:endParaRPr>
            </a:p>
            <a:p>
              <a:pPr marL="214313" indent="-214313" defTabSz="566738"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cs-CZ" dirty="0">
                  <a:solidFill>
                    <a:schemeClr val="tx2"/>
                  </a:solidFill>
                </a:rPr>
                <a:t>Podpořit realizaci plánů a strategií dle </a:t>
              </a:r>
              <a:r>
                <a:rPr lang="cs-CZ" b="1" dirty="0">
                  <a:solidFill>
                    <a:schemeClr val="tx2"/>
                  </a:solidFill>
                </a:rPr>
                <a:t>legislativy EU </a:t>
              </a:r>
              <a:endParaRPr lang="en-US" b="1" dirty="0">
                <a:solidFill>
                  <a:schemeClr val="tx2"/>
                </a:solidFill>
              </a:endParaRPr>
            </a:p>
            <a:p>
              <a:pPr marL="214313" indent="-214313" defTabSz="566738"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cs-CZ" dirty="0">
                  <a:solidFill>
                    <a:schemeClr val="tx2"/>
                  </a:solidFill>
                </a:rPr>
                <a:t>Propagovat </a:t>
              </a:r>
              <a:r>
                <a:rPr lang="cs-CZ" b="1" dirty="0">
                  <a:solidFill>
                    <a:schemeClr val="tx2"/>
                  </a:solidFill>
                </a:rPr>
                <a:t>osvědčené postupy </a:t>
              </a:r>
              <a:r>
                <a:rPr lang="cs-CZ" dirty="0">
                  <a:solidFill>
                    <a:schemeClr val="tx2"/>
                  </a:solidFill>
                </a:rPr>
                <a:t>a změny chování </a:t>
              </a:r>
              <a:endParaRPr lang="en-US" dirty="0">
                <a:solidFill>
                  <a:schemeClr val="tx2"/>
                </a:solidFill>
              </a:endParaRPr>
            </a:p>
            <a:p>
              <a:pPr marL="214313" indent="-214313" defTabSz="566738"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cs-CZ" dirty="0">
                  <a:solidFill>
                    <a:schemeClr val="tx2"/>
                  </a:solidFill>
                </a:rPr>
                <a:t>Podnítit rozsáhlé zavádění úspěšných řešení</a:t>
              </a:r>
              <a:endParaRPr lang="en-US" dirty="0">
                <a:solidFill>
                  <a:schemeClr val="tx2"/>
                </a:solidFill>
              </a:endParaRPr>
            </a:p>
          </p:txBody>
        </p:sp>
      </p:grpSp>
      <p:sp>
        <p:nvSpPr>
          <p:cNvPr id="35" name="Volný tvar: obrazec 34">
            <a:extLst>
              <a:ext uri="{FF2B5EF4-FFF2-40B4-BE49-F238E27FC236}">
                <a16:creationId xmlns:a16="http://schemas.microsoft.com/office/drawing/2014/main" id="{E24423B3-20A1-0340-14DE-823BA5E2776A}"/>
              </a:ext>
            </a:extLst>
          </p:cNvPr>
          <p:cNvSpPr/>
          <p:nvPr/>
        </p:nvSpPr>
        <p:spPr>
          <a:xfrm>
            <a:off x="4450615" y="1780481"/>
            <a:ext cx="4156714" cy="779788"/>
          </a:xfrm>
          <a:custGeom>
            <a:avLst/>
            <a:gdLst>
              <a:gd name="connsiteX0" fmla="*/ 0 w 3247645"/>
              <a:gd name="connsiteY0" fmla="*/ 0 h 738930"/>
              <a:gd name="connsiteX1" fmla="*/ 2878180 w 3247645"/>
              <a:gd name="connsiteY1" fmla="*/ 0 h 738930"/>
              <a:gd name="connsiteX2" fmla="*/ 3247645 w 3247645"/>
              <a:gd name="connsiteY2" fmla="*/ 369465 h 738930"/>
              <a:gd name="connsiteX3" fmla="*/ 2878180 w 3247645"/>
              <a:gd name="connsiteY3" fmla="*/ 738930 h 738930"/>
              <a:gd name="connsiteX4" fmla="*/ 0 w 3247645"/>
              <a:gd name="connsiteY4" fmla="*/ 738930 h 738930"/>
              <a:gd name="connsiteX5" fmla="*/ 0 w 3247645"/>
              <a:gd name="connsiteY5" fmla="*/ 0 h 738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47645" h="738930">
                <a:moveTo>
                  <a:pt x="3247645" y="738929"/>
                </a:moveTo>
                <a:lnTo>
                  <a:pt x="369465" y="738929"/>
                </a:lnTo>
                <a:lnTo>
                  <a:pt x="0" y="369465"/>
                </a:lnTo>
                <a:lnTo>
                  <a:pt x="369465" y="1"/>
                </a:lnTo>
                <a:lnTo>
                  <a:pt x="3247645" y="1"/>
                </a:lnTo>
                <a:lnTo>
                  <a:pt x="3247645" y="738929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rgbClr r="0" g="0" b="0"/>
          </a:fillRef>
          <a:effectRef idx="1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382935" tIns="60008" rIns="112014" bIns="60008" numCol="1" spcCol="1270" anchor="ctr" anchorCtr="0">
            <a:noAutofit/>
          </a:bodyPr>
          <a:lstStyle/>
          <a:p>
            <a:pPr algn="ctr" defTabSz="70008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cs-CZ" sz="2000" b="1" dirty="0">
                <a:solidFill>
                  <a:schemeClr val="tx2"/>
                </a:solidFill>
              </a:rPr>
              <a:t>Příroda a biologická rozmanitost</a:t>
            </a:r>
            <a:endParaRPr lang="cs-CZ" sz="2000" b="1" dirty="0">
              <a:ln w="0"/>
              <a:solidFill>
                <a:schemeClr val="tx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8" name="Volný tvar: obrazec 37">
            <a:extLst>
              <a:ext uri="{FF2B5EF4-FFF2-40B4-BE49-F238E27FC236}">
                <a16:creationId xmlns:a16="http://schemas.microsoft.com/office/drawing/2014/main" id="{700AE021-8D2D-00DD-FF6F-9DD4E8676BFF}"/>
              </a:ext>
            </a:extLst>
          </p:cNvPr>
          <p:cNvSpPr/>
          <p:nvPr/>
        </p:nvSpPr>
        <p:spPr>
          <a:xfrm>
            <a:off x="4450614" y="2671444"/>
            <a:ext cx="4156714" cy="793620"/>
          </a:xfrm>
          <a:custGeom>
            <a:avLst/>
            <a:gdLst>
              <a:gd name="connsiteX0" fmla="*/ 0 w 3247645"/>
              <a:gd name="connsiteY0" fmla="*/ 0 h 738930"/>
              <a:gd name="connsiteX1" fmla="*/ 2878180 w 3247645"/>
              <a:gd name="connsiteY1" fmla="*/ 0 h 738930"/>
              <a:gd name="connsiteX2" fmla="*/ 3247645 w 3247645"/>
              <a:gd name="connsiteY2" fmla="*/ 369465 h 738930"/>
              <a:gd name="connsiteX3" fmla="*/ 2878180 w 3247645"/>
              <a:gd name="connsiteY3" fmla="*/ 738930 h 738930"/>
              <a:gd name="connsiteX4" fmla="*/ 0 w 3247645"/>
              <a:gd name="connsiteY4" fmla="*/ 738930 h 738930"/>
              <a:gd name="connsiteX5" fmla="*/ 0 w 3247645"/>
              <a:gd name="connsiteY5" fmla="*/ 0 h 738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47645" h="738930">
                <a:moveTo>
                  <a:pt x="3247645" y="738929"/>
                </a:moveTo>
                <a:lnTo>
                  <a:pt x="369465" y="738929"/>
                </a:lnTo>
                <a:lnTo>
                  <a:pt x="0" y="369465"/>
                </a:lnTo>
                <a:lnTo>
                  <a:pt x="369465" y="1"/>
                </a:lnTo>
                <a:lnTo>
                  <a:pt x="3247645" y="1"/>
                </a:lnTo>
                <a:lnTo>
                  <a:pt x="3247645" y="738929"/>
                </a:lnTo>
                <a:close/>
              </a:path>
            </a:pathLst>
          </a:custGeom>
          <a:solidFill>
            <a:schemeClr val="accent1">
              <a:lumMod val="95000"/>
            </a:schemeClr>
          </a:solidFill>
          <a:ln>
            <a:solidFill>
              <a:srgbClr val="CC99FF"/>
            </a:solidFill>
          </a:ln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rgbClr r="0" g="0" b="0"/>
          </a:fillRef>
          <a:effectRef idx="1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382935" tIns="57151" rIns="106680" bIns="57151" numCol="1" spcCol="1270" anchor="ctr" anchorCtr="0">
            <a:noAutofit/>
          </a:bodyPr>
          <a:lstStyle/>
          <a:p>
            <a:pPr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cs-CZ" sz="2000" b="1" dirty="0">
                <a:solidFill>
                  <a:schemeClr val="tx2"/>
                </a:solidFill>
              </a:rPr>
              <a:t>Oběhové hospodářství a kvalita života</a:t>
            </a:r>
            <a:endParaRPr lang="cs-CZ" sz="2000" b="1" dirty="0">
              <a:ln w="0"/>
              <a:solidFill>
                <a:schemeClr val="tx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0" name="Volný tvar: obrazec 49">
            <a:extLst>
              <a:ext uri="{FF2B5EF4-FFF2-40B4-BE49-F238E27FC236}">
                <a16:creationId xmlns:a16="http://schemas.microsoft.com/office/drawing/2014/main" id="{6C4D92FF-7CDA-E7EC-3481-DAEEC8EFBDC9}"/>
              </a:ext>
            </a:extLst>
          </p:cNvPr>
          <p:cNvSpPr/>
          <p:nvPr/>
        </p:nvSpPr>
        <p:spPr>
          <a:xfrm>
            <a:off x="4450613" y="3580713"/>
            <a:ext cx="4191533" cy="836027"/>
          </a:xfrm>
          <a:custGeom>
            <a:avLst/>
            <a:gdLst>
              <a:gd name="connsiteX0" fmla="*/ 0 w 3247645"/>
              <a:gd name="connsiteY0" fmla="*/ 0 h 738208"/>
              <a:gd name="connsiteX1" fmla="*/ 2878541 w 3247645"/>
              <a:gd name="connsiteY1" fmla="*/ 0 h 738208"/>
              <a:gd name="connsiteX2" fmla="*/ 3247645 w 3247645"/>
              <a:gd name="connsiteY2" fmla="*/ 369104 h 738208"/>
              <a:gd name="connsiteX3" fmla="*/ 2878541 w 3247645"/>
              <a:gd name="connsiteY3" fmla="*/ 738208 h 738208"/>
              <a:gd name="connsiteX4" fmla="*/ 0 w 3247645"/>
              <a:gd name="connsiteY4" fmla="*/ 738208 h 738208"/>
              <a:gd name="connsiteX5" fmla="*/ 0 w 3247645"/>
              <a:gd name="connsiteY5" fmla="*/ 0 h 738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47645" h="738208">
                <a:moveTo>
                  <a:pt x="3247645" y="738207"/>
                </a:moveTo>
                <a:lnTo>
                  <a:pt x="369104" y="738207"/>
                </a:lnTo>
                <a:lnTo>
                  <a:pt x="0" y="369104"/>
                </a:lnTo>
                <a:lnTo>
                  <a:pt x="369104" y="1"/>
                </a:lnTo>
                <a:lnTo>
                  <a:pt x="3247645" y="1"/>
                </a:lnTo>
                <a:lnTo>
                  <a:pt x="3247645" y="738207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solidFill>
              <a:srgbClr val="FFCC99"/>
            </a:solidFill>
          </a:ln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rgbClr r="0" g="0" b="0"/>
          </a:fillRef>
          <a:effectRef idx="1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382561" tIns="45721" rIns="85344" bIns="45721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cs-CZ" b="1" dirty="0">
                <a:solidFill>
                  <a:schemeClr val="tx2"/>
                </a:solidFill>
              </a:rPr>
              <a:t>Zmírňování změny klimatu a přizpůsobování se této změně</a:t>
            </a:r>
            <a:endParaRPr lang="cs-CZ" b="1" dirty="0">
              <a:ln w="0"/>
              <a:solidFill>
                <a:schemeClr val="tx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3" name="Volný tvar: obrazec 52">
            <a:extLst>
              <a:ext uri="{FF2B5EF4-FFF2-40B4-BE49-F238E27FC236}">
                <a16:creationId xmlns:a16="http://schemas.microsoft.com/office/drawing/2014/main" id="{15E284F7-BC25-6244-1F23-7CD0D184C97C}"/>
              </a:ext>
            </a:extLst>
          </p:cNvPr>
          <p:cNvSpPr/>
          <p:nvPr/>
        </p:nvSpPr>
        <p:spPr>
          <a:xfrm>
            <a:off x="4485431" y="4710371"/>
            <a:ext cx="4156715" cy="692313"/>
          </a:xfrm>
          <a:custGeom>
            <a:avLst/>
            <a:gdLst>
              <a:gd name="connsiteX0" fmla="*/ 0 w 3247645"/>
              <a:gd name="connsiteY0" fmla="*/ 0 h 738930"/>
              <a:gd name="connsiteX1" fmla="*/ 2878180 w 3247645"/>
              <a:gd name="connsiteY1" fmla="*/ 0 h 738930"/>
              <a:gd name="connsiteX2" fmla="*/ 3247645 w 3247645"/>
              <a:gd name="connsiteY2" fmla="*/ 369465 h 738930"/>
              <a:gd name="connsiteX3" fmla="*/ 2878180 w 3247645"/>
              <a:gd name="connsiteY3" fmla="*/ 738930 h 738930"/>
              <a:gd name="connsiteX4" fmla="*/ 0 w 3247645"/>
              <a:gd name="connsiteY4" fmla="*/ 738930 h 738930"/>
              <a:gd name="connsiteX5" fmla="*/ 0 w 3247645"/>
              <a:gd name="connsiteY5" fmla="*/ 0 h 738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47645" h="738930">
                <a:moveTo>
                  <a:pt x="3247645" y="738929"/>
                </a:moveTo>
                <a:lnTo>
                  <a:pt x="369465" y="738929"/>
                </a:lnTo>
                <a:lnTo>
                  <a:pt x="0" y="369465"/>
                </a:lnTo>
                <a:lnTo>
                  <a:pt x="369465" y="1"/>
                </a:lnTo>
                <a:lnTo>
                  <a:pt x="3247645" y="1"/>
                </a:lnTo>
                <a:lnTo>
                  <a:pt x="3247645" y="738929"/>
                </a:lnTo>
                <a:close/>
              </a:path>
            </a:pathLst>
          </a:custGeom>
          <a:solidFill>
            <a:srgbClr val="CCECFF"/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rgbClr r="0" g="0" b="0"/>
          </a:fillRef>
          <a:effectRef idx="1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382935" tIns="60008" rIns="112014" bIns="60008" numCol="1" spcCol="1270" anchor="ctr" anchorCtr="0">
            <a:noAutofit/>
          </a:bodyPr>
          <a:lstStyle/>
          <a:p>
            <a:pPr algn="ctr" defTabSz="70008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cs-CZ" sz="2000" b="1" dirty="0">
                <a:solidFill>
                  <a:schemeClr val="tx2"/>
                </a:solidFill>
              </a:rPr>
              <a:t>Přechod na čistou energii</a:t>
            </a:r>
            <a:endParaRPr lang="cs-CZ" sz="2000" b="1" dirty="0">
              <a:ln w="0"/>
              <a:solidFill>
                <a:schemeClr val="tx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4" name="Obrázek 43">
            <a:extLst>
              <a:ext uri="{FF2B5EF4-FFF2-40B4-BE49-F238E27FC236}">
                <a16:creationId xmlns:a16="http://schemas.microsoft.com/office/drawing/2014/main" id="{2AC3F522-91AC-85D6-6AC8-98D53A3A10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604" b="90090" l="7273" r="95455">
                        <a14:foregroundMark x1="56364" y1="18018" x2="50909" y2="7207"/>
                        <a14:foregroundMark x1="54545" y1="7207" x2="51818" y2="4505"/>
                        <a14:foregroundMark x1="51818" y1="5405" x2="8182" y2="37838"/>
                        <a14:foregroundMark x1="8182" y1="37838" x2="24545" y2="81982"/>
                        <a14:foregroundMark x1="24545" y1="81982" x2="74545" y2="84685"/>
                        <a14:foregroundMark x1="74545" y1="84685" x2="91818" y2="41441"/>
                        <a14:foregroundMark x1="91818" y1="41441" x2="60909" y2="7207"/>
                        <a14:foregroundMark x1="60909" y1="7207" x2="51818" y2="5405"/>
                        <a14:foregroundMark x1="65455" y1="41441" x2="60909" y2="31532"/>
                        <a14:foregroundMark x1="63636" y1="29730" x2="60000" y2="52252"/>
                        <a14:foregroundMark x1="61818" y1="35135" x2="66364" y2="50450"/>
                        <a14:foregroundMark x1="50909" y1="3604" x2="49091" y2="3604"/>
                        <a14:foregroundMark x1="52727" y1="4505" x2="42727" y2="5405"/>
                        <a14:foregroundMark x1="47273" y1="3604" x2="26364" y2="12613"/>
                        <a14:foregroundMark x1="34545" y1="7207" x2="26364" y2="12613"/>
                        <a14:foregroundMark x1="15455" y1="23423" x2="10000" y2="55856"/>
                        <a14:foregroundMark x1="7273" y1="48649" x2="11818" y2="37838"/>
                        <a14:foregroundMark x1="57273" y1="4505" x2="63636" y2="8108"/>
                        <a14:foregroundMark x1="64545" y1="5405" x2="74545" y2="11712"/>
                        <a14:foregroundMark x1="70000" y1="9910" x2="94545" y2="46847"/>
                        <a14:foregroundMark x1="95455" y1="46847" x2="82727" y2="80180"/>
                        <a14:foregroundMark x1="82727" y1="80180" x2="30909" y2="86486"/>
                        <a14:foregroundMark x1="30909" y1="86486" x2="25455" y2="82883"/>
                        <a14:foregroundMark x1="75455" y1="82883" x2="34545" y2="88288"/>
                        <a14:foregroundMark x1="36364" y1="89189" x2="71818" y2="86486"/>
                        <a14:foregroundMark x1="71818" y1="86486" x2="41818" y2="88288"/>
                        <a14:foregroundMark x1="56364" y1="90090" x2="21818" y2="81081"/>
                        <a14:foregroundMark x1="15455" y1="63063" x2="12727" y2="41441"/>
                        <a14:foregroundMark x1="9091" y1="44144" x2="7273" y2="4234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66853" y="1698482"/>
            <a:ext cx="991169" cy="1000179"/>
          </a:xfrm>
          <a:prstGeom prst="rect">
            <a:avLst/>
          </a:prstGeom>
        </p:spPr>
      </p:pic>
      <p:pic>
        <p:nvPicPr>
          <p:cNvPr id="46" name="Obrázek 45">
            <a:extLst>
              <a:ext uri="{FF2B5EF4-FFF2-40B4-BE49-F238E27FC236}">
                <a16:creationId xmlns:a16="http://schemas.microsoft.com/office/drawing/2014/main" id="{A5C8F974-F4FE-5F8A-0ECD-05A69416E4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085" b="89831" l="8850" r="89381">
                        <a14:foregroundMark x1="64602" y1="8475" x2="31858" y2="8475"/>
                        <a14:foregroundMark x1="54867" y1="9322" x2="18584" y2="16102"/>
                        <a14:foregroundMark x1="18584" y1="16102" x2="11504" y2="62712"/>
                        <a14:foregroundMark x1="11504" y1="62712" x2="45133" y2="85593"/>
                        <a14:foregroundMark x1="32743" y1="81356" x2="8850" y2="55932"/>
                        <a14:foregroundMark x1="22124" y1="11017" x2="10619" y2="33051"/>
                        <a14:foregroundMark x1="31858" y1="7627" x2="76106" y2="16102"/>
                        <a14:foregroundMark x1="80392" y1="21232" x2="83186" y2="24576"/>
                        <a14:foregroundMark x1="76106" y1="16102" x2="77225" y2="17441"/>
                        <a14:foregroundMark x1="48673" y1="5085" x2="89381" y2="29661"/>
                        <a14:foregroundMark x1="89381" y1="29661" x2="85841" y2="50000"/>
                        <a14:foregroundMark x1="87599" y1="23452" x2="86726" y2="66102"/>
                        <a14:foregroundMark x1="86726" y1="66102" x2="44248" y2="87288"/>
                        <a14:foregroundMark x1="44248" y1="87288" x2="35398" y2="82203"/>
                        <a14:foregroundMark x1="88496" y1="64407" x2="48673" y2="86441"/>
                        <a14:foregroundMark x1="83186" y1="70339" x2="77876" y2="27966"/>
                        <a14:foregroundMark x1="77876" y1="27966" x2="71681" y2="25424"/>
                        <a14:foregroundMark x1="59292" y1="25424" x2="57522" y2="45763"/>
                        <a14:foregroundMark x1="51327" y1="11864" x2="55752" y2="16102"/>
                        <a14:foregroundMark x1="56637" y1="11864" x2="53097" y2="27966"/>
                        <a14:foregroundMark x1="53097" y1="19492" x2="51327" y2="36441"/>
                        <a14:foregroundMark x1="51327" y1="16102" x2="46903" y2="37288"/>
                        <a14:foregroundMark x1="46903" y1="16102" x2="35398" y2="29661"/>
                        <a14:foregroundMark x1="34513" y1="11864" x2="38938" y2="43220"/>
                        <a14:foregroundMark x1="53097" y1="87288" x2="84071" y2="68644"/>
                        <a14:foregroundMark x1="88496" y1="26271" x2="85841" y2="23729"/>
                        <a14:foregroundMark x1="30973" y1="8475" x2="27434" y2="13559"/>
                        <a14:backgroundMark x1="89381" y1="21186" x2="88496" y2="2372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26199" y="2642265"/>
            <a:ext cx="1003270" cy="1047662"/>
          </a:xfrm>
          <a:prstGeom prst="rect">
            <a:avLst/>
          </a:prstGeom>
        </p:spPr>
      </p:pic>
      <p:pic>
        <p:nvPicPr>
          <p:cNvPr id="48" name="Obrázek 47">
            <a:extLst>
              <a:ext uri="{FF2B5EF4-FFF2-40B4-BE49-F238E27FC236}">
                <a16:creationId xmlns:a16="http://schemas.microsoft.com/office/drawing/2014/main" id="{F2257432-4DFE-5FD3-7CF6-FF29AFB11B8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932" b="89831" l="9016" r="88525">
                        <a14:foregroundMark x1="29508" y1="51695" x2="32787" y2="61864"/>
                        <a14:foregroundMark x1="52459" y1="11017" x2="17213" y2="26271"/>
                        <a14:foregroundMark x1="38525" y1="7627" x2="10656" y2="30508"/>
                        <a14:foregroundMark x1="37705" y1="5932" x2="74590" y2="25424"/>
                        <a14:foregroundMark x1="74590" y1="25424" x2="76230" y2="29661"/>
                        <a14:foregroundMark x1="85246" y1="29661" x2="85246" y2="61864"/>
                        <a14:foregroundMark x1="9836" y1="38136" x2="11475" y2="55932"/>
                        <a14:foregroundMark x1="81967" y1="30508" x2="34426" y2="29661"/>
                        <a14:foregroundMark x1="34426" y1="29661" x2="30328" y2="58475"/>
                        <a14:foregroundMark x1="40984" y1="23729" x2="35246" y2="70339"/>
                        <a14:foregroundMark x1="35246" y1="48305" x2="39344" y2="6271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26200" y="3650337"/>
            <a:ext cx="1046876" cy="1012552"/>
          </a:xfrm>
          <a:prstGeom prst="rect">
            <a:avLst/>
          </a:prstGeom>
        </p:spPr>
      </p:pic>
      <p:pic>
        <p:nvPicPr>
          <p:cNvPr id="56" name="Obrázek 55">
            <a:extLst>
              <a:ext uri="{FF2B5EF4-FFF2-40B4-BE49-F238E27FC236}">
                <a16:creationId xmlns:a16="http://schemas.microsoft.com/office/drawing/2014/main" id="{2E639EE1-AAED-7852-173D-AFED0C8717C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8730" b="89683" l="7752" r="89147">
                        <a14:foregroundMark x1="75194" y1="44444" x2="34884" y2="59524"/>
                        <a14:foregroundMark x1="34884" y1="59524" x2="30233" y2="23016"/>
                        <a14:foregroundMark x1="34884" y1="46825" x2="20155" y2="59524"/>
                        <a14:foregroundMark x1="30233" y1="43651" x2="32558" y2="68254"/>
                        <a14:foregroundMark x1="27907" y1="63492" x2="27132" y2="63492"/>
                        <a14:foregroundMark x1="11628" y1="25397" x2="9302" y2="62698"/>
                        <a14:foregroundMark x1="9302" y1="62698" x2="8527" y2="34921"/>
                        <a14:foregroundMark x1="13953" y1="19048" x2="51938" y2="8730"/>
                        <a14:foregroundMark x1="51938" y1="8730" x2="59690" y2="11111"/>
                        <a14:foregroundMark x1="66667" y1="24603" x2="63566" y2="5317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22289" y="4551712"/>
            <a:ext cx="1099421" cy="1073853"/>
          </a:xfrm>
          <a:prstGeom prst="rect">
            <a:avLst/>
          </a:prstGeom>
        </p:spPr>
      </p:pic>
      <p:pic>
        <p:nvPicPr>
          <p:cNvPr id="57" name="Obrázek 56">
            <a:extLst>
              <a:ext uri="{FF2B5EF4-FFF2-40B4-BE49-F238E27FC236}">
                <a16:creationId xmlns:a16="http://schemas.microsoft.com/office/drawing/2014/main" id="{CCFD9DA7-D4D3-244E-9DD4-E40B42D3C42A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2476" y="5733256"/>
            <a:ext cx="352452" cy="275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3030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>
            <a:extLst>
              <a:ext uri="{FF2B5EF4-FFF2-40B4-BE49-F238E27FC236}">
                <a16:creationId xmlns:a16="http://schemas.microsoft.com/office/drawing/2014/main" id="{9926A9B2-4582-492A-6619-F15FA66E6C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012573" y="2376002"/>
            <a:ext cx="6184369" cy="1512167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Témata pro města a obce</a:t>
            </a:r>
          </a:p>
        </p:txBody>
      </p:sp>
      <p:graphicFrame>
        <p:nvGraphicFramePr>
          <p:cNvPr id="7" name="Zástupný obsah 1">
            <a:extLst>
              <a:ext uri="{FF2B5EF4-FFF2-40B4-BE49-F238E27FC236}">
                <a16:creationId xmlns:a16="http://schemas.microsoft.com/office/drawing/2014/main" id="{E868C2F5-EAC3-4F8F-44C8-2227A066C033}"/>
              </a:ext>
            </a:extLst>
          </p:cNvPr>
          <p:cNvGraphicFramePr>
            <a:graphicFrameLocks noGrp="1"/>
          </p:cNvGraphicFramePr>
          <p:nvPr>
            <p:ph sz="quarter" idx="20"/>
            <p:extLst>
              <p:ext uri="{D42A27DB-BD31-4B8C-83A1-F6EECF244321}">
                <p14:modId xmlns:p14="http://schemas.microsoft.com/office/powerpoint/2010/main" val="4112123595"/>
              </p:ext>
            </p:extLst>
          </p:nvPr>
        </p:nvGraphicFramePr>
        <p:xfrm>
          <a:off x="1114015" y="116632"/>
          <a:ext cx="7632848" cy="61843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Obrázek 3">
            <a:extLst>
              <a:ext uri="{FF2B5EF4-FFF2-40B4-BE49-F238E27FC236}">
                <a16:creationId xmlns:a16="http://schemas.microsoft.com/office/drawing/2014/main" id="{88901290-5AB6-6E1F-1E44-56AF54DE7E1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6224270"/>
            <a:ext cx="469936" cy="367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438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8D3B74-CB17-9FB2-3575-CCCFF1C86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5DF65018-3CDE-555C-43F0-4CFF41C6284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06952" y="1052736"/>
            <a:ext cx="4248472" cy="4176464"/>
          </a:xfrm>
        </p:spPr>
        <p:txBody>
          <a:bodyPr/>
          <a:lstStyle/>
          <a:p>
            <a:pPr lvl="0" fontAlgn="base">
              <a:spcBef>
                <a:spcPts val="1000"/>
              </a:spcBef>
              <a:tabLst>
                <a:tab pos="457200" algn="l"/>
              </a:tabLst>
            </a:pPr>
            <a:r>
              <a:rPr lang="cs-CZ" sz="1600" b="1" dirty="0"/>
              <a:t>Evropská výzva – CINEA</a:t>
            </a:r>
          </a:p>
          <a:p>
            <a:pPr lvl="0" fontAlgn="base">
              <a:spcBef>
                <a:spcPts val="1000"/>
              </a:spcBef>
              <a:tabLst>
                <a:tab pos="457200" algn="l"/>
                <a:tab pos="1074738" algn="l"/>
                <a:tab pos="1433513" algn="l"/>
              </a:tabLst>
            </a:pPr>
            <a:r>
              <a:rPr lang="cs-CZ" sz="1600" dirty="0"/>
              <a:t>Vyhlášeno pro SAP:	24. dubna 2025</a:t>
            </a:r>
          </a:p>
          <a:p>
            <a:pPr lvl="0" fontAlgn="base">
              <a:spcBef>
                <a:spcPts val="1000"/>
              </a:spcBef>
              <a:tabLst>
                <a:tab pos="457200" algn="l"/>
                <a:tab pos="1074738" algn="l"/>
                <a:tab pos="1433513" algn="l"/>
              </a:tabLst>
            </a:pPr>
            <a:r>
              <a:rPr lang="cs-CZ" sz="1600" dirty="0"/>
              <a:t>Ukončení pro SAP:	</a:t>
            </a:r>
            <a:r>
              <a:rPr lang="cs-CZ" sz="1600" b="1" dirty="0">
                <a:solidFill>
                  <a:schemeClr val="tx1"/>
                </a:solidFill>
              </a:rPr>
              <a:t>23. září 2025</a:t>
            </a:r>
          </a:p>
          <a:p>
            <a:pPr lvl="0" fontAlgn="base">
              <a:spcBef>
                <a:spcPts val="1000"/>
              </a:spcBef>
              <a:tabLst>
                <a:tab pos="457200" algn="l"/>
                <a:tab pos="1074738" algn="l"/>
                <a:tab pos="1433513" algn="l"/>
              </a:tabLst>
            </a:pPr>
            <a:r>
              <a:rPr lang="cs-CZ" sz="1600" dirty="0"/>
              <a:t>Informace k výzvám: </a:t>
            </a:r>
            <a:r>
              <a:rPr lang="cs-CZ" sz="1600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https://cinea.ec.europa.eu/life-calls-proposals-2025_en</a:t>
            </a:r>
            <a:endParaRPr lang="cs-CZ" sz="1600" dirty="0">
              <a:solidFill>
                <a:srgbClr val="0070C0"/>
              </a:solidFill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11F8D0E2-D8FA-B6B8-76C5-BC09DFD36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3" y="230373"/>
            <a:ext cx="8295693" cy="461665"/>
          </a:xfrm>
          <a:solidFill>
            <a:schemeClr val="accent1"/>
          </a:solidFill>
        </p:spPr>
        <p:txBody>
          <a:bodyPr>
            <a:normAutofit/>
          </a:bodyPr>
          <a:lstStyle/>
          <a:p>
            <a:pPr algn="ctr"/>
            <a:r>
              <a:rPr lang="cs-CZ" sz="2400" dirty="0">
                <a:solidFill>
                  <a:schemeClr val="bg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aktuální výzvy 2025</a:t>
            </a:r>
            <a:endParaRPr lang="cs-CZ" sz="2400" dirty="0">
              <a:solidFill>
                <a:schemeClr val="bg2"/>
              </a:solidFill>
            </a:endParaRPr>
          </a:p>
        </p:txBody>
      </p:sp>
      <p:sp>
        <p:nvSpPr>
          <p:cNvPr id="6" name="Zástupný symbol pro text 3">
            <a:extLst>
              <a:ext uri="{FF2B5EF4-FFF2-40B4-BE49-F238E27FC236}">
                <a16:creationId xmlns:a16="http://schemas.microsoft.com/office/drawing/2014/main" id="{B6152B7D-7FEF-0BE9-467D-02DAF6ABB329}"/>
              </a:ext>
            </a:extLst>
          </p:cNvPr>
          <p:cNvSpPr txBox="1">
            <a:spLocks/>
          </p:cNvSpPr>
          <p:nvPr/>
        </p:nvSpPr>
        <p:spPr>
          <a:xfrm>
            <a:off x="5220072" y="934485"/>
            <a:ext cx="3138806" cy="302433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 sz="1400" kern="0" baseline="0">
                <a:solidFill>
                  <a:schemeClr val="accent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182563" marR="0" indent="-182563" algn="l" defTabSz="5429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 typeface="Roboto" panose="02000000000000000000" pitchFamily="2" charset="0"/>
              <a:buChar char="–"/>
              <a:tabLst/>
              <a:defRPr sz="14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354013" marR="0" indent="-171450" algn="l" defTabSz="5429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4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357188" marR="0" indent="-17462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Roboto Medium" pitchFamily="2" charset="0"/>
                <a:ea typeface="Roboto Medium" pitchFamily="2" charset="0"/>
                <a:cs typeface="Roboto Medium" pitchFamily="2" charset="0"/>
              </a:defRPr>
            </a:lvl4pPr>
            <a:lvl5pPr marL="541338" marR="0" indent="-1841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4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ts val="1000"/>
              </a:spcBef>
              <a:tabLst>
                <a:tab pos="457200" algn="l"/>
              </a:tabLst>
            </a:pPr>
            <a:r>
              <a:rPr lang="cs-CZ" sz="1600" b="1" dirty="0"/>
              <a:t>Národní výzva – MŽP</a:t>
            </a:r>
          </a:p>
          <a:p>
            <a:pPr fontAlgn="base">
              <a:spcBef>
                <a:spcPts val="1000"/>
              </a:spcBef>
              <a:tabLst>
                <a:tab pos="457200" algn="l"/>
                <a:tab pos="1074738" algn="l"/>
              </a:tabLst>
            </a:pPr>
            <a:r>
              <a:rPr lang="cs-CZ" sz="1600" dirty="0"/>
              <a:t>Vyhlášeno: 	16. dubna 2025</a:t>
            </a:r>
          </a:p>
          <a:p>
            <a:pPr fontAlgn="base">
              <a:spcBef>
                <a:spcPts val="1000"/>
              </a:spcBef>
              <a:tabLst>
                <a:tab pos="457200" algn="l"/>
                <a:tab pos="1074738" algn="l"/>
              </a:tabLst>
            </a:pPr>
            <a:r>
              <a:rPr lang="cs-CZ" sz="1600" dirty="0"/>
              <a:t>Ukončení:	</a:t>
            </a:r>
            <a:r>
              <a:rPr lang="cs-CZ" sz="1600" b="1" dirty="0">
                <a:solidFill>
                  <a:schemeClr val="tx1"/>
                </a:solidFill>
              </a:rPr>
              <a:t>23. června 2025</a:t>
            </a:r>
          </a:p>
          <a:p>
            <a:pPr fontAlgn="base">
              <a:spcBef>
                <a:spcPts val="1000"/>
              </a:spcBef>
              <a:tabLst>
                <a:tab pos="457200" algn="l"/>
                <a:tab pos="1074738" algn="l"/>
              </a:tabLst>
            </a:pPr>
            <a:r>
              <a:rPr lang="cs-CZ" sz="1600" dirty="0"/>
              <a:t>Informace k výzvě: </a:t>
            </a:r>
            <a:r>
              <a:rPr lang="cs-CZ" sz="1600" dirty="0">
                <a:solidFill>
                  <a:srgbClr val="0070C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https://www.program-life.cz/oblasti-podpory/narodni-vyzva-life/</a:t>
            </a:r>
            <a:endParaRPr lang="cs-CZ" sz="1600" dirty="0">
              <a:solidFill>
                <a:srgbClr val="0070C0"/>
              </a:solidFill>
            </a:endParaRP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9612E643-94AB-A4F4-26E3-A4FBA9F94943}"/>
              </a:ext>
            </a:extLst>
          </p:cNvPr>
          <p:cNvSpPr txBox="1"/>
          <p:nvPr/>
        </p:nvSpPr>
        <p:spPr>
          <a:xfrm>
            <a:off x="384141" y="3511306"/>
            <a:ext cx="8295693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sz="2400" b="1" kern="0" cap="all" dirty="0">
                <a:solidFill>
                  <a:schemeClr val="bg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kdy je dobré začít s přípravou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7A95883C-B0C7-C644-62FE-B867B8BD961B}"/>
              </a:ext>
            </a:extLst>
          </p:cNvPr>
          <p:cNvSpPr txBox="1"/>
          <p:nvPr/>
        </p:nvSpPr>
        <p:spPr>
          <a:xfrm>
            <a:off x="380763" y="4102837"/>
            <a:ext cx="820891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tx2"/>
                </a:solidFill>
              </a:rPr>
              <a:t>Nejlépe ihned </a:t>
            </a:r>
            <a:r>
              <a:rPr lang="cs-CZ" sz="1600" dirty="0">
                <a:solidFill>
                  <a:schemeClr val="tx2"/>
                </a:solidFill>
                <a:sym typeface="Wingdings" panose="05000000000000000000" pitchFamily="2" charset="2"/>
              </a:rPr>
              <a:t></a:t>
            </a:r>
          </a:p>
          <a:p>
            <a:endParaRPr lang="cs-CZ" sz="1600" dirty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r>
              <a:rPr lang="cs-CZ" sz="1600" b="1" dirty="0">
                <a:solidFill>
                  <a:schemeClr val="tx2"/>
                </a:solidFill>
                <a:sym typeface="Wingdings" panose="05000000000000000000" pitchFamily="2" charset="2"/>
              </a:rPr>
              <a:t>Národní výzva </a:t>
            </a:r>
            <a:r>
              <a:rPr lang="cs-CZ" sz="1600" dirty="0">
                <a:solidFill>
                  <a:schemeClr val="tx2"/>
                </a:solidFill>
                <a:sym typeface="Wingdings" panose="05000000000000000000" pitchFamily="2" charset="2"/>
              </a:rPr>
              <a:t>– datovou schránkou - žádost o podporu, koncept</a:t>
            </a:r>
          </a:p>
          <a:p>
            <a:pPr algn="just"/>
            <a:endParaRPr lang="cs-CZ" sz="1600" dirty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pPr algn="just"/>
            <a:r>
              <a:rPr lang="cs-CZ" sz="1600" b="1" dirty="0">
                <a:solidFill>
                  <a:schemeClr val="tx2"/>
                </a:solidFill>
                <a:sym typeface="Wingdings" panose="05000000000000000000" pitchFamily="2" charset="2"/>
              </a:rPr>
              <a:t>Evropská výzva </a:t>
            </a:r>
            <a:r>
              <a:rPr lang="cs-CZ" sz="1600" dirty="0">
                <a:solidFill>
                  <a:schemeClr val="tx2"/>
                </a:solidFill>
                <a:sym typeface="Wingdings" panose="05000000000000000000" pitchFamily="2" charset="2"/>
              </a:rPr>
              <a:t>– žádost přes portál </a:t>
            </a:r>
            <a:r>
              <a:rPr lang="cs-CZ" sz="1600" dirty="0" err="1">
                <a:solidFill>
                  <a:srgbClr val="0070C0"/>
                </a:solidFill>
                <a:sym typeface="Wingdings" panose="05000000000000000000" pitchFamily="2" charset="2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Funding</a:t>
            </a:r>
            <a:r>
              <a:rPr lang="cs-CZ" sz="1600" dirty="0">
                <a:solidFill>
                  <a:srgbClr val="0070C0"/>
                </a:solidFill>
                <a:sym typeface="Wingdings" panose="05000000000000000000" pitchFamily="2" charset="2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cs-CZ" sz="1600" dirty="0">
                <a:solidFill>
                  <a:srgbClr val="0070C0"/>
                </a:solidFill>
                <a:sym typeface="Symbol" panose="05050102010706020507" pitchFamily="18" charset="2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 </a:t>
            </a:r>
            <a:r>
              <a:rPr lang="cs-CZ" sz="1600" dirty="0" err="1">
                <a:solidFill>
                  <a:srgbClr val="0070C0"/>
                </a:solidFill>
                <a:sym typeface="Symbol" panose="05050102010706020507" pitchFamily="18" charset="2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Tenders</a:t>
            </a:r>
            <a:r>
              <a:rPr lang="cs-CZ" sz="1600" dirty="0">
                <a:solidFill>
                  <a:srgbClr val="0070C0"/>
                </a:solidFill>
                <a:sym typeface="Symbol" panose="05050102010706020507" pitchFamily="18" charset="2"/>
              </a:rPr>
              <a:t> </a:t>
            </a:r>
            <a:r>
              <a:rPr lang="cs-CZ" sz="1600" dirty="0">
                <a:solidFill>
                  <a:schemeClr val="tx2"/>
                </a:solidFill>
                <a:sym typeface="Symbol" panose="05050102010706020507" pitchFamily="18" charset="2"/>
              </a:rPr>
              <a:t>– 3 části: část A (online, </a:t>
            </a:r>
            <a:r>
              <a:rPr lang="cs-CZ" sz="1600" u="sng" dirty="0">
                <a:solidFill>
                  <a:schemeClr val="tx2"/>
                </a:solidFill>
                <a:sym typeface="Symbol" panose="05050102010706020507" pitchFamily="18" charset="2"/>
              </a:rPr>
              <a:t>abstrakt = vizitka projektu</a:t>
            </a:r>
            <a:r>
              <a:rPr lang="cs-CZ" sz="1600" dirty="0">
                <a:solidFill>
                  <a:schemeClr val="tx2"/>
                </a:solidFill>
                <a:sym typeface="Symbol" panose="05050102010706020507" pitchFamily="18" charset="2"/>
              </a:rPr>
              <a:t>, rozpočet, partnerská struktura), část B (technický popis projektu, předepsaná šablona, max. 120 stran), část C (online, KPI)</a:t>
            </a:r>
            <a:endParaRPr lang="cs-CZ" sz="1600" dirty="0">
              <a:solidFill>
                <a:schemeClr val="tx2"/>
              </a:solidFill>
            </a:endParaRP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FE63225D-B700-E3C9-A41F-448625F4180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6521" y="277622"/>
            <a:ext cx="469936" cy="367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6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D95ADE-5851-C611-764C-5905931AB5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CD962CC4-0AB9-500E-CD2A-B5E87708E65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01570" y="756413"/>
            <a:ext cx="7884876" cy="3732281"/>
          </a:xfrm>
        </p:spPr>
        <p:txBody>
          <a:bodyPr/>
          <a:lstStyle/>
          <a:p>
            <a:pPr lvl="0" algn="just" fontAlgn="base">
              <a:spcBef>
                <a:spcPts val="1000"/>
              </a:spcBef>
              <a:tabLst>
                <a:tab pos="457200" algn="l"/>
              </a:tabLst>
            </a:pPr>
            <a:r>
              <a:rPr lang="cs-CZ" sz="1600" dirty="0"/>
              <a:t>Příprava projektu je časově i personálně náročná. Realizace je o to snadnější, protože je stanoven harmonogram, plán realizace aktivit včetně termínů pro výstupy a milníky.</a:t>
            </a:r>
          </a:p>
          <a:p>
            <a:pPr lvl="0" algn="just" fontAlgn="base">
              <a:spcBef>
                <a:spcPts val="1000"/>
              </a:spcBef>
              <a:tabLst>
                <a:tab pos="457200" algn="l"/>
              </a:tabLst>
            </a:pPr>
            <a:r>
              <a:rPr lang="cs-CZ" sz="1600" dirty="0"/>
              <a:t>Stěžejní je příprava </a:t>
            </a:r>
            <a:r>
              <a:rPr lang="cs-CZ" sz="1600" b="1" dirty="0">
                <a:solidFill>
                  <a:schemeClr val="tx1"/>
                </a:solidFill>
              </a:rPr>
              <a:t>technického popisu projektu </a:t>
            </a:r>
            <a:r>
              <a:rPr lang="cs-CZ" sz="1600" dirty="0"/>
              <a:t>– část B – formulář ke stažení v systému </a:t>
            </a:r>
            <a:r>
              <a:rPr lang="cs-CZ" sz="1600" dirty="0" err="1">
                <a:hlinkClick r:id="rId3"/>
              </a:rPr>
              <a:t>Funding</a:t>
            </a:r>
            <a:r>
              <a:rPr lang="cs-CZ" sz="1600" dirty="0">
                <a:hlinkClick r:id="rId3"/>
              </a:rPr>
              <a:t> </a:t>
            </a:r>
            <a:r>
              <a:rPr lang="cs-CZ" sz="1600" dirty="0">
                <a:sym typeface="Symbol" panose="05050102010706020507" pitchFamily="18" charset="2"/>
                <a:hlinkClick r:id="rId3"/>
              </a:rPr>
              <a:t> </a:t>
            </a:r>
            <a:r>
              <a:rPr lang="cs-CZ" sz="1600" dirty="0" err="1">
                <a:sym typeface="Symbol" panose="05050102010706020507" pitchFamily="18" charset="2"/>
                <a:hlinkClick r:id="rId3"/>
              </a:rPr>
              <a:t>Tenders</a:t>
            </a:r>
            <a:r>
              <a:rPr lang="cs-CZ" sz="1600" dirty="0">
                <a:sym typeface="Symbol" panose="05050102010706020507" pitchFamily="18" charset="2"/>
              </a:rPr>
              <a:t>.</a:t>
            </a:r>
          </a:p>
          <a:p>
            <a:pPr lvl="0" algn="just" fontAlgn="base">
              <a:spcBef>
                <a:spcPts val="1000"/>
              </a:spcBef>
              <a:tabLst>
                <a:tab pos="457200" algn="l"/>
              </a:tabLst>
            </a:pPr>
            <a:r>
              <a:rPr lang="cs-CZ" sz="1600" dirty="0">
                <a:sym typeface="Symbol" panose="05050102010706020507" pitchFamily="18" charset="2"/>
              </a:rPr>
              <a:t>Odeslání všech dokumentů prostřednictvím systému FT nejpozději do termínu ukončení výzev pro standardní akční projekty, tj. do </a:t>
            </a:r>
            <a:r>
              <a:rPr lang="cs-CZ" sz="1600" b="1" dirty="0">
                <a:solidFill>
                  <a:schemeClr val="tx1"/>
                </a:solidFill>
                <a:sym typeface="Symbol" panose="05050102010706020507" pitchFamily="18" charset="2"/>
              </a:rPr>
              <a:t>23. 9. 2025</a:t>
            </a:r>
            <a:r>
              <a:rPr lang="cs-CZ" sz="1600" dirty="0">
                <a:sym typeface="Symbol" panose="05050102010706020507" pitchFamily="18" charset="2"/>
              </a:rPr>
              <a:t>.</a:t>
            </a:r>
            <a:endParaRPr lang="cs-CZ" sz="1600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666EC0D9-83E9-58FC-6706-B37F66972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0674" y="133670"/>
            <a:ext cx="7704856" cy="486435"/>
          </a:xfrm>
        </p:spPr>
        <p:txBody>
          <a:bodyPr>
            <a:normAutofit fontScale="90000"/>
          </a:bodyPr>
          <a:lstStyle/>
          <a:p>
            <a:pPr algn="ctr"/>
            <a:r>
              <a:rPr lang="cs-CZ" sz="2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Příprava a realizace projektu </a:t>
            </a:r>
            <a:r>
              <a:rPr lang="cs-CZ" sz="2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life</a:t>
            </a:r>
            <a:br>
              <a:rPr lang="cs-CZ" sz="3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cs-CZ" dirty="0"/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94B2A143-2E11-994F-FF1B-B05862DEA3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600" y="2684293"/>
            <a:ext cx="6984776" cy="1795071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25494B12-68A9-1DC8-687D-B7856CCDE782}"/>
              </a:ext>
            </a:extLst>
          </p:cNvPr>
          <p:cNvSpPr txBox="1"/>
          <p:nvPr/>
        </p:nvSpPr>
        <p:spPr>
          <a:xfrm>
            <a:off x="647564" y="4545702"/>
            <a:ext cx="799288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cs-CZ" sz="16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Realizace projektu je vázána na podpis grantové dohody. </a:t>
            </a:r>
          </a:p>
          <a:p>
            <a:pPr>
              <a:spcAft>
                <a:spcPts val="600"/>
              </a:spcAft>
            </a:pPr>
            <a:r>
              <a:rPr lang="cs-CZ" sz="16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CINEA pro nové projekty pořádá tzv. </a:t>
            </a:r>
            <a:r>
              <a:rPr lang="cs-CZ" sz="1600" b="1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welcome</a:t>
            </a:r>
            <a:r>
              <a:rPr lang="cs-CZ" sz="16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meeting</a:t>
            </a:r>
            <a:r>
              <a:rPr lang="cs-CZ" sz="16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</a:p>
          <a:p>
            <a:pPr algn="just">
              <a:spcAft>
                <a:spcPts val="600"/>
              </a:spcAft>
            </a:pPr>
            <a:r>
              <a:rPr lang="cs-CZ" sz="16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Během realizace jsou žadatelům k dispozici </a:t>
            </a:r>
            <a:r>
              <a:rPr lang="cs-CZ" sz="16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projektový úředník </a:t>
            </a:r>
            <a:r>
              <a:rPr lang="cs-CZ" sz="16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agentury CINEA + </a:t>
            </a:r>
            <a:r>
              <a:rPr lang="cs-CZ" sz="16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technický monitor </a:t>
            </a:r>
            <a:r>
              <a:rPr lang="cs-CZ" sz="16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+ </a:t>
            </a:r>
            <a:r>
              <a:rPr lang="cs-CZ" sz="16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finanční monitor</a:t>
            </a:r>
            <a:r>
              <a:rPr lang="cs-CZ" sz="16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</a:p>
          <a:p>
            <a:pPr algn="just">
              <a:spcAft>
                <a:spcPts val="600"/>
              </a:spcAft>
            </a:pPr>
            <a:r>
              <a:rPr lang="cs-CZ" sz="16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Kromě standardních </a:t>
            </a:r>
            <a:r>
              <a:rPr lang="cs-CZ" sz="16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monitorovacích zpráv </a:t>
            </a:r>
            <a:r>
              <a:rPr lang="cs-CZ" sz="16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(v polovině a na konci projektu) se provádí </a:t>
            </a:r>
            <a:r>
              <a:rPr lang="cs-CZ" sz="16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průběžný monitoring </a:t>
            </a:r>
            <a:r>
              <a:rPr lang="cs-CZ" sz="16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výstupů a milníků prostřednictvím systému </a:t>
            </a:r>
            <a:r>
              <a:rPr lang="cs-CZ" sz="16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Symbol" panose="05050102010706020507" pitchFamily="18" charset="2"/>
              </a:rPr>
              <a:t>FT.</a:t>
            </a:r>
            <a:endParaRPr lang="cs-CZ" sz="16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just"/>
            <a:endParaRPr lang="cs-CZ" sz="16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52B981BC-1BFC-0CFB-B910-91DA5A550F4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0562" y="116632"/>
            <a:ext cx="469936" cy="367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6751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8697E2-6065-E283-067D-556607A053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E63AF83D-29F5-9806-0CE1-92C6B543CF2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48314" y="2297052"/>
            <a:ext cx="5103805" cy="3908320"/>
          </a:xfrm>
        </p:spPr>
        <p:txBody>
          <a:bodyPr/>
          <a:lstStyle/>
          <a:p>
            <a:pPr lvl="1" algn="just">
              <a:spcBef>
                <a:spcPts val="600"/>
              </a:spcBef>
              <a:spcAft>
                <a:spcPts val="600"/>
              </a:spcAft>
            </a:pPr>
            <a:r>
              <a:rPr lang="cs-CZ" sz="1800" b="1" dirty="0">
                <a:solidFill>
                  <a:schemeClr val="tx2"/>
                </a:solidFill>
              </a:rPr>
              <a:t>Veřejné subjekty </a:t>
            </a:r>
            <a:r>
              <a:rPr lang="cs-CZ" sz="1800" dirty="0">
                <a:solidFill>
                  <a:schemeClr val="tx2"/>
                </a:solidFill>
              </a:rPr>
              <a:t>(typicky např. </a:t>
            </a:r>
            <a:r>
              <a:rPr lang="cs-CZ" sz="1800" b="1" u="sng" dirty="0">
                <a:solidFill>
                  <a:schemeClr val="tx1"/>
                </a:solidFill>
              </a:rPr>
              <a:t>města</a:t>
            </a:r>
            <a:r>
              <a:rPr lang="cs-CZ" sz="1800" dirty="0">
                <a:solidFill>
                  <a:schemeClr val="tx2"/>
                </a:solidFill>
              </a:rPr>
              <a:t>: povodně a sucho, zelená a modrá infrastruktura, adaptační strategie, mobilita; ale též univerzity    a VVI, národní parky, kraje atp.).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</a:pPr>
            <a:r>
              <a:rPr lang="cs-CZ" sz="1800" b="1" dirty="0">
                <a:solidFill>
                  <a:schemeClr val="tx2"/>
                </a:solidFill>
              </a:rPr>
              <a:t>Soukromé podnikatelské subjekty, svazy a VVI </a:t>
            </a:r>
            <a:r>
              <a:rPr lang="cs-CZ" sz="1800" dirty="0">
                <a:solidFill>
                  <a:schemeClr val="tx2"/>
                </a:solidFill>
              </a:rPr>
              <a:t>(typicky např. technologické inovace, průmysl, zemědělství, odpady, energetická účinnost aj.).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</a:pPr>
            <a:r>
              <a:rPr lang="cs-CZ" sz="1800" b="1" dirty="0">
                <a:solidFill>
                  <a:schemeClr val="tx2"/>
                </a:solidFill>
              </a:rPr>
              <a:t>Soukromé nepodnikatelské organizace </a:t>
            </a:r>
            <a:r>
              <a:rPr lang="cs-CZ" sz="1800" dirty="0">
                <a:solidFill>
                  <a:schemeClr val="tx2"/>
                </a:solidFill>
              </a:rPr>
              <a:t>(typicky např. NNO - ochrana zvláště chráněných druhů   a stanovišť).</a:t>
            </a:r>
          </a:p>
          <a:p>
            <a:pPr lvl="0" fontAlgn="base">
              <a:spcBef>
                <a:spcPts val="1000"/>
              </a:spcBef>
              <a:tabLst>
                <a:tab pos="457200" algn="l"/>
              </a:tabLst>
            </a:pPr>
            <a:endParaRPr lang="cs-CZ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6210F01B-53F6-1AF9-545A-0A697B823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465650"/>
            <a:ext cx="5904656" cy="721536"/>
          </a:xfrm>
        </p:spPr>
        <p:txBody>
          <a:bodyPr>
            <a:normAutofit fontScale="90000"/>
          </a:bodyPr>
          <a:lstStyle/>
          <a:p>
            <a:r>
              <a:rPr lang="cs-CZ" sz="2700" dirty="0"/>
              <a:t>Pro koho je program LIFE určený?</a:t>
            </a:r>
            <a:br>
              <a:rPr lang="cs-CZ" dirty="0"/>
            </a:br>
            <a:br>
              <a:rPr lang="cs-CZ" dirty="0"/>
            </a:br>
            <a:endParaRPr lang="cs-CZ" dirty="0"/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459FADAC-99D2-CFB0-5EC4-4601CDAE7D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0152" y="1867025"/>
            <a:ext cx="2995594" cy="4205353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6946CA5B-1209-AC78-34A7-BFEFCBBFAD37}"/>
              </a:ext>
            </a:extLst>
          </p:cNvPr>
          <p:cNvSpPr txBox="1"/>
          <p:nvPr/>
        </p:nvSpPr>
        <p:spPr>
          <a:xfrm>
            <a:off x="539552" y="1203940"/>
            <a:ext cx="7984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s-CZ" sz="1800" b="1" dirty="0">
                <a:solidFill>
                  <a:schemeClr val="tx2"/>
                </a:solidFill>
              </a:rPr>
              <a:t>Právnické osoby se sídlem v EU</a:t>
            </a:r>
            <a:r>
              <a:rPr lang="cs-CZ" sz="1800" dirty="0">
                <a:solidFill>
                  <a:schemeClr val="tx2"/>
                </a:solidFill>
              </a:rPr>
              <a:t>, případně v zemích připojených k programu LIFE (např. Island, Ukrajina, Černá Hora,):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56835B30-DB9E-0A73-1137-7221D823569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3652" y="5721966"/>
            <a:ext cx="469936" cy="367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5572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81D16-F093-0657-EC07-50B37A9D10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46FEEF7-8E87-60BD-A5A6-37EFD3AD3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655" y="256284"/>
            <a:ext cx="7992888" cy="508420"/>
          </a:xfrm>
          <a:solidFill>
            <a:schemeClr val="accent1"/>
          </a:solidFill>
        </p:spPr>
        <p:txBody>
          <a:bodyPr>
            <a:normAutofit/>
          </a:bodyPr>
          <a:lstStyle/>
          <a:p>
            <a:pPr marL="342900" lvl="0" indent="-342900" algn="ctr" fontAlgn="base">
              <a:tabLst>
                <a:tab pos="457200" algn="l"/>
              </a:tabLst>
            </a:pPr>
            <a:r>
              <a:rPr lang="cs-CZ" sz="2800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Míra podpory</a:t>
            </a:r>
            <a:endParaRPr lang="cs-CZ" sz="2800" dirty="0">
              <a:solidFill>
                <a:schemeClr val="bg1"/>
              </a:solidFill>
            </a:endParaRPr>
          </a:p>
        </p:txBody>
      </p:sp>
      <p:sp>
        <p:nvSpPr>
          <p:cNvPr id="3" name="Zástupný symbol pro text 3">
            <a:extLst>
              <a:ext uri="{FF2B5EF4-FFF2-40B4-BE49-F238E27FC236}">
                <a16:creationId xmlns:a16="http://schemas.microsoft.com/office/drawing/2014/main" id="{5C18B268-3D77-0CCC-35D0-FEE25561C3BA}"/>
              </a:ext>
            </a:extLst>
          </p:cNvPr>
          <p:cNvSpPr txBox="1">
            <a:spLocks/>
          </p:cNvSpPr>
          <p:nvPr/>
        </p:nvSpPr>
        <p:spPr>
          <a:xfrm>
            <a:off x="323528" y="1170861"/>
            <a:ext cx="3816425" cy="280831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 sz="1400" kern="0" baseline="0">
                <a:solidFill>
                  <a:schemeClr val="accent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182563" marR="0" indent="-182563" algn="l" defTabSz="5429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 typeface="Roboto" panose="02000000000000000000" pitchFamily="2" charset="0"/>
              <a:buChar char="–"/>
              <a:tabLst/>
              <a:defRPr sz="14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354013" marR="0" indent="-171450" algn="l" defTabSz="5429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4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357188" marR="0" indent="-17462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Roboto Medium" pitchFamily="2" charset="0"/>
                <a:ea typeface="Roboto Medium" pitchFamily="2" charset="0"/>
                <a:cs typeface="Roboto Medium" pitchFamily="2" charset="0"/>
              </a:defRPr>
            </a:lvl4pPr>
            <a:lvl5pPr marL="541338" marR="0" indent="-1841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4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ts val="1000"/>
              </a:spcBef>
              <a:tabLst>
                <a:tab pos="457200" algn="l"/>
              </a:tabLst>
            </a:pPr>
            <a:r>
              <a:rPr lang="cs-CZ" sz="1600" b="1" dirty="0"/>
              <a:t>Evropská výzva pro SAP – CINEA</a:t>
            </a:r>
          </a:p>
          <a:p>
            <a:pPr marL="285750" indent="-285750" fontAlgn="base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457200" algn="l"/>
                <a:tab pos="1074738" algn="l"/>
                <a:tab pos="1433513" algn="l"/>
              </a:tabLst>
            </a:pPr>
            <a:r>
              <a:rPr lang="cs-CZ" sz="1600" dirty="0"/>
              <a:t>Příroda a biologická rozmanitost: </a:t>
            </a:r>
            <a:r>
              <a:rPr lang="cs-CZ" sz="1600" b="1" dirty="0">
                <a:solidFill>
                  <a:schemeClr val="tx1"/>
                </a:solidFill>
              </a:rPr>
              <a:t>60 %</a:t>
            </a:r>
            <a:r>
              <a:rPr lang="cs-CZ" sz="1600" dirty="0"/>
              <a:t> (výjimečně 75 %)</a:t>
            </a:r>
          </a:p>
          <a:p>
            <a:pPr marL="285750" indent="-285750" fontAlgn="base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457200" algn="l"/>
                <a:tab pos="1074738" algn="l"/>
                <a:tab pos="1433513" algn="l"/>
              </a:tabLst>
            </a:pPr>
            <a:r>
              <a:rPr lang="cs-CZ" sz="1600" dirty="0">
                <a:solidFill>
                  <a:schemeClr val="tx2"/>
                </a:solidFill>
              </a:rPr>
              <a:t>Oběhové hospod. a kvalita života: </a:t>
            </a:r>
            <a:r>
              <a:rPr lang="cs-CZ" sz="1600" b="1" dirty="0">
                <a:solidFill>
                  <a:schemeClr val="tx1"/>
                </a:solidFill>
              </a:rPr>
              <a:t>60 %</a:t>
            </a:r>
          </a:p>
          <a:p>
            <a:pPr marL="285750" indent="-285750" fontAlgn="base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457200" algn="l"/>
                <a:tab pos="1074738" algn="l"/>
                <a:tab pos="1433513" algn="l"/>
              </a:tabLst>
            </a:pPr>
            <a:r>
              <a:rPr lang="cs-CZ" sz="1600" dirty="0">
                <a:solidFill>
                  <a:schemeClr val="tx2"/>
                </a:solidFill>
              </a:rPr>
              <a:t>Zmírňování změny klimatu a přizpůsobování se této změně: </a:t>
            </a:r>
            <a:r>
              <a:rPr lang="cs-CZ" sz="1600" b="1" dirty="0">
                <a:solidFill>
                  <a:schemeClr val="tx1"/>
                </a:solidFill>
              </a:rPr>
              <a:t>60 %</a:t>
            </a:r>
          </a:p>
          <a:p>
            <a:pPr marL="285750" indent="-285750" fontAlgn="base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457200" algn="l"/>
                <a:tab pos="1074738" algn="l"/>
                <a:tab pos="1433513" algn="l"/>
              </a:tabLst>
            </a:pPr>
            <a:r>
              <a:rPr lang="cs-CZ" sz="1600" dirty="0">
                <a:solidFill>
                  <a:schemeClr val="tx2"/>
                </a:solidFill>
              </a:rPr>
              <a:t>Přechod na čistou energii: </a:t>
            </a:r>
            <a:r>
              <a:rPr lang="cs-CZ" sz="1600" b="1" dirty="0">
                <a:solidFill>
                  <a:schemeClr val="tx1"/>
                </a:solidFill>
              </a:rPr>
              <a:t>95 %</a:t>
            </a:r>
          </a:p>
          <a:p>
            <a:pPr fontAlgn="base">
              <a:spcBef>
                <a:spcPts val="1000"/>
              </a:spcBef>
              <a:tabLst>
                <a:tab pos="457200" algn="l"/>
                <a:tab pos="1074738" algn="l"/>
                <a:tab pos="1433513" algn="l"/>
              </a:tabLst>
            </a:pPr>
            <a:r>
              <a:rPr lang="cs-CZ" sz="1600" dirty="0"/>
              <a:t>Informace k výzvám: </a:t>
            </a:r>
            <a:r>
              <a:rPr lang="cs-CZ" sz="1600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https://cinea.ec.europa.eu/life-calls-proposals-2025_en</a:t>
            </a:r>
            <a:endParaRPr lang="cs-CZ" sz="1600" dirty="0">
              <a:solidFill>
                <a:srgbClr val="0070C0"/>
              </a:solidFill>
            </a:endParaRPr>
          </a:p>
        </p:txBody>
      </p:sp>
      <p:sp>
        <p:nvSpPr>
          <p:cNvPr id="5" name="Zástupný symbol pro text 3">
            <a:extLst>
              <a:ext uri="{FF2B5EF4-FFF2-40B4-BE49-F238E27FC236}">
                <a16:creationId xmlns:a16="http://schemas.microsoft.com/office/drawing/2014/main" id="{00250F93-F22D-C52A-3663-C89419FCC8E0}"/>
              </a:ext>
            </a:extLst>
          </p:cNvPr>
          <p:cNvSpPr txBox="1">
            <a:spLocks/>
          </p:cNvSpPr>
          <p:nvPr/>
        </p:nvSpPr>
        <p:spPr>
          <a:xfrm>
            <a:off x="4834099" y="1150509"/>
            <a:ext cx="3816424" cy="335861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 sz="1400" kern="0" baseline="0">
                <a:solidFill>
                  <a:schemeClr val="accent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182563" marR="0" indent="-182563" algn="l" defTabSz="5429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 typeface="Roboto" panose="02000000000000000000" pitchFamily="2" charset="0"/>
              <a:buChar char="–"/>
              <a:tabLst/>
              <a:defRPr sz="14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354013" marR="0" indent="-171450" algn="l" defTabSz="5429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4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357188" marR="0" indent="-17462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Roboto Medium" pitchFamily="2" charset="0"/>
                <a:ea typeface="Roboto Medium" pitchFamily="2" charset="0"/>
                <a:cs typeface="Roboto Medium" pitchFamily="2" charset="0"/>
              </a:defRPr>
            </a:lvl4pPr>
            <a:lvl5pPr marL="541338" marR="0" indent="-1841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sz="14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ts val="1000"/>
              </a:spcBef>
              <a:tabLst>
                <a:tab pos="457200" algn="l"/>
              </a:tabLst>
            </a:pPr>
            <a:r>
              <a:rPr lang="cs-CZ" sz="1600" b="1" dirty="0"/>
              <a:t>Národní výzva – MŽP</a:t>
            </a:r>
          </a:p>
          <a:p>
            <a:pPr marL="285750" indent="-285750" algn="just" fontAlgn="base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457200" algn="l"/>
                <a:tab pos="1074738" algn="l"/>
              </a:tabLst>
            </a:pPr>
            <a:r>
              <a:rPr lang="cs-CZ" sz="1600" dirty="0"/>
              <a:t>Spolufinancování – </a:t>
            </a:r>
            <a:r>
              <a:rPr lang="cs-CZ" sz="1600" b="1" dirty="0">
                <a:solidFill>
                  <a:schemeClr val="tx1"/>
                </a:solidFill>
              </a:rPr>
              <a:t>hlavní žadatel</a:t>
            </a:r>
            <a:r>
              <a:rPr lang="cs-CZ" sz="1600" dirty="0"/>
              <a:t>: max. </a:t>
            </a:r>
            <a:r>
              <a:rPr lang="cs-CZ" sz="1600" b="1" dirty="0">
                <a:solidFill>
                  <a:schemeClr val="tx1"/>
                </a:solidFill>
              </a:rPr>
              <a:t>25 % </a:t>
            </a:r>
            <a:r>
              <a:rPr lang="cs-CZ" sz="1600" dirty="0"/>
              <a:t>z konečných způsobilých výdajů projektu a zároveň ne více než </a:t>
            </a:r>
            <a:r>
              <a:rPr lang="cs-CZ" sz="1600" b="1" dirty="0">
                <a:solidFill>
                  <a:schemeClr val="tx1"/>
                </a:solidFill>
              </a:rPr>
              <a:t>25 mil. Kč </a:t>
            </a:r>
            <a:r>
              <a:rPr lang="cs-CZ" sz="1600" dirty="0"/>
              <a:t>na jeden projekt</a:t>
            </a:r>
          </a:p>
          <a:p>
            <a:pPr marL="285750" indent="-285750" algn="just" fontAlgn="base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457200" algn="l"/>
                <a:tab pos="1074738" algn="l"/>
              </a:tabLst>
            </a:pPr>
            <a:r>
              <a:rPr lang="cs-CZ" sz="1600" dirty="0">
                <a:solidFill>
                  <a:schemeClr val="tx2"/>
                </a:solidFill>
              </a:rPr>
              <a:t>Spolufinancování – </a:t>
            </a:r>
            <a:r>
              <a:rPr lang="cs-CZ" sz="1600" b="1" dirty="0">
                <a:solidFill>
                  <a:schemeClr val="tx1"/>
                </a:solidFill>
              </a:rPr>
              <a:t>partner</a:t>
            </a:r>
            <a:r>
              <a:rPr lang="cs-CZ" sz="1600" dirty="0">
                <a:solidFill>
                  <a:schemeClr val="tx2"/>
                </a:solidFill>
              </a:rPr>
              <a:t>: max. </a:t>
            </a:r>
            <a:r>
              <a:rPr lang="cs-CZ" sz="1600" b="1" dirty="0">
                <a:solidFill>
                  <a:schemeClr val="tx1"/>
                </a:solidFill>
              </a:rPr>
              <a:t>25 %</a:t>
            </a:r>
            <a:r>
              <a:rPr lang="cs-CZ" sz="1600" dirty="0">
                <a:solidFill>
                  <a:schemeClr val="tx2"/>
                </a:solidFill>
              </a:rPr>
              <a:t> z konečných způsobilých výdajů projektu připadajících na partnera a zároveň ne více než </a:t>
            </a:r>
            <a:r>
              <a:rPr lang="cs-CZ" sz="1600" b="1" dirty="0">
                <a:solidFill>
                  <a:schemeClr val="tx1"/>
                </a:solidFill>
              </a:rPr>
              <a:t>2 mil. Kč </a:t>
            </a:r>
            <a:r>
              <a:rPr lang="cs-CZ" sz="1600" dirty="0">
                <a:solidFill>
                  <a:schemeClr val="tx2"/>
                </a:solidFill>
              </a:rPr>
              <a:t>na jednoho partnera</a:t>
            </a:r>
          </a:p>
          <a:p>
            <a:pPr marL="285750" indent="-285750" algn="just" fontAlgn="base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457200" algn="l"/>
                <a:tab pos="1074738" algn="l"/>
              </a:tabLst>
            </a:pPr>
            <a:r>
              <a:rPr lang="cs-CZ" sz="1600" dirty="0">
                <a:solidFill>
                  <a:schemeClr val="tx2"/>
                </a:solidFill>
              </a:rPr>
              <a:t>Projektová příprava – pouze </a:t>
            </a:r>
            <a:r>
              <a:rPr lang="cs-CZ" sz="1600" b="1" dirty="0">
                <a:solidFill>
                  <a:schemeClr val="tx1"/>
                </a:solidFill>
              </a:rPr>
              <a:t>hlavní žadatel</a:t>
            </a:r>
            <a:r>
              <a:rPr lang="cs-CZ" sz="1600" dirty="0">
                <a:solidFill>
                  <a:schemeClr val="tx2"/>
                </a:solidFill>
              </a:rPr>
              <a:t>: max. </a:t>
            </a:r>
            <a:r>
              <a:rPr lang="cs-CZ" sz="1600" b="1" dirty="0">
                <a:solidFill>
                  <a:schemeClr val="tx1"/>
                </a:solidFill>
              </a:rPr>
              <a:t>280 000 Kč</a:t>
            </a:r>
          </a:p>
          <a:p>
            <a:pPr fontAlgn="base">
              <a:spcBef>
                <a:spcPts val="1000"/>
              </a:spcBef>
              <a:tabLst>
                <a:tab pos="457200" algn="l"/>
                <a:tab pos="1074738" algn="l"/>
              </a:tabLst>
            </a:pPr>
            <a:r>
              <a:rPr lang="cs-CZ" sz="1600" dirty="0"/>
              <a:t>Informace k výzvě: </a:t>
            </a:r>
            <a:r>
              <a:rPr lang="cs-CZ" sz="1600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https://www.program-life.cz/oblasti-podpory/narodni-vyzva-life/</a:t>
            </a:r>
            <a:endParaRPr lang="cs-CZ" sz="1600" dirty="0">
              <a:solidFill>
                <a:srgbClr val="0070C0"/>
              </a:solidFill>
            </a:endParaRPr>
          </a:p>
        </p:txBody>
      </p:sp>
      <p:pic>
        <p:nvPicPr>
          <p:cNvPr id="7" name="Obrázek 6" descr="Obsah obrázku pružina, spirálová pružina&#10;&#10;Obsah vygenerovaný umělou inteligencí může být nesprávný.">
            <a:extLst>
              <a:ext uri="{FF2B5EF4-FFF2-40B4-BE49-F238E27FC236}">
                <a16:creationId xmlns:a16="http://schemas.microsoft.com/office/drawing/2014/main" id="{E6D76FDD-B47D-4568-3610-3918E9E0AB6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4725144"/>
            <a:ext cx="2162997" cy="1441998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F3E01765-5E88-E1A2-5A7E-275C257BE3D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1368" y="5775573"/>
            <a:ext cx="469936" cy="367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1054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9834FF-5DDE-9C78-B6FB-23EF137AD9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A0B8429B-D1BC-0886-C4AC-39431414FF0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38132" y="715261"/>
            <a:ext cx="7704856" cy="5997305"/>
          </a:xfrm>
        </p:spPr>
        <p:txBody>
          <a:bodyPr/>
          <a:lstStyle/>
          <a:p>
            <a:pPr lvl="0" fontAlgn="base">
              <a:spcBef>
                <a:spcPts val="1000"/>
              </a:spcBef>
              <a:tabLst>
                <a:tab pos="457200" algn="l"/>
              </a:tabLst>
            </a:pPr>
            <a:r>
              <a:rPr lang="cs-CZ" b="1" dirty="0"/>
              <a:t>Koordinující příjemce </a:t>
            </a:r>
            <a:r>
              <a:rPr lang="cs-CZ" dirty="0"/>
              <a:t>(= hlavní žadatel) – tzv. </a:t>
            </a:r>
            <a:r>
              <a:rPr lang="cs-CZ" dirty="0" err="1"/>
              <a:t>beneficiary</a:t>
            </a:r>
            <a:endParaRPr lang="cs-CZ" dirty="0"/>
          </a:p>
          <a:p>
            <a:pPr marL="285750" lvl="0" indent="-285750" fontAlgn="base">
              <a:spcAft>
                <a:spcPts val="600"/>
              </a:spcAft>
              <a:buFontTx/>
              <a:buChar char="-"/>
              <a:tabLst>
                <a:tab pos="457200" algn="l"/>
              </a:tabLst>
            </a:pPr>
            <a:r>
              <a:rPr lang="cs-CZ" dirty="0"/>
              <a:t>řídí projektový tým</a:t>
            </a:r>
          </a:p>
          <a:p>
            <a:pPr marL="285750" lvl="0" indent="-285750" fontAlgn="base">
              <a:spcAft>
                <a:spcPts val="600"/>
              </a:spcAft>
              <a:buFontTx/>
              <a:buChar char="-"/>
              <a:tabLst>
                <a:tab pos="457200" algn="l"/>
              </a:tabLst>
            </a:pPr>
            <a:r>
              <a:rPr lang="cs-CZ" dirty="0"/>
              <a:t>koordinuje a dohlíží nad plněním aktivit projektu</a:t>
            </a:r>
          </a:p>
          <a:p>
            <a:pPr marL="285750" lvl="0" indent="-285750" fontAlgn="base">
              <a:spcAft>
                <a:spcPts val="600"/>
              </a:spcAft>
              <a:buFontTx/>
              <a:buChar char="-"/>
              <a:tabLst>
                <a:tab pos="457200" algn="l"/>
              </a:tabLst>
            </a:pPr>
            <a:r>
              <a:rPr lang="cs-CZ" dirty="0"/>
              <a:t>zodpovídá za dodržování termínů – výstupy, monitorovací zprávy, žádosti o platbu,…</a:t>
            </a:r>
          </a:p>
          <a:p>
            <a:pPr marL="285750" lvl="0" indent="-285750" fontAlgn="base">
              <a:spcAft>
                <a:spcPts val="600"/>
              </a:spcAft>
              <a:buFontTx/>
              <a:buChar char="-"/>
              <a:tabLst>
                <a:tab pos="457200" algn="l"/>
              </a:tabLst>
            </a:pPr>
            <a:r>
              <a:rPr lang="cs-CZ" dirty="0"/>
              <a:t>kontroluje čerpání rozpočtu a dodržování finančních pravidel</a:t>
            </a:r>
          </a:p>
          <a:p>
            <a:pPr lvl="0" fontAlgn="base">
              <a:spcBef>
                <a:spcPts val="1000"/>
              </a:spcBef>
              <a:tabLst>
                <a:tab pos="457200" algn="l"/>
              </a:tabLst>
            </a:pPr>
            <a:r>
              <a:rPr lang="cs-CZ" b="1" dirty="0"/>
              <a:t>Partner projektu</a:t>
            </a:r>
            <a:r>
              <a:rPr lang="cs-CZ" dirty="0"/>
              <a:t>, tzv. </a:t>
            </a:r>
            <a:r>
              <a:rPr lang="cs-CZ" dirty="0" err="1"/>
              <a:t>beneficiary</a:t>
            </a:r>
            <a:endParaRPr lang="cs-CZ" kern="1200" dirty="0">
              <a:solidFill>
                <a:schemeClr val="tx2"/>
              </a:solidFill>
            </a:endParaRPr>
          </a:p>
          <a:p>
            <a:pPr marL="285750" lvl="0" indent="-285750" fontAlgn="base">
              <a:spcAft>
                <a:spcPts val="600"/>
              </a:spcAft>
              <a:buFontTx/>
              <a:buChar char="-"/>
              <a:tabLst>
                <a:tab pos="457200" algn="l"/>
              </a:tabLst>
            </a:pPr>
            <a:r>
              <a:rPr lang="cs-CZ" kern="1200" dirty="0">
                <a:solidFill>
                  <a:schemeClr val="tx2"/>
                </a:solidFill>
              </a:rPr>
              <a:t>p</a:t>
            </a:r>
            <a:r>
              <a:rPr lang="cs-CZ" kern="0" dirty="0">
                <a:solidFill>
                  <a:schemeClr val="accent6"/>
                </a:solidFill>
              </a:rPr>
              <a:t>řidaná hodnota jejich účasti v projektu</a:t>
            </a:r>
          </a:p>
          <a:p>
            <a:pPr marL="285750" lvl="0" indent="-285750" fontAlgn="base">
              <a:spcAft>
                <a:spcPts val="600"/>
              </a:spcAft>
              <a:buFontTx/>
              <a:buChar char="-"/>
              <a:tabLst>
                <a:tab pos="457200" algn="l"/>
              </a:tabLst>
            </a:pPr>
            <a:r>
              <a:rPr lang="cs-CZ" dirty="0"/>
              <a:t>o</a:t>
            </a:r>
            <a:r>
              <a:rPr lang="cs-CZ" kern="0" dirty="0">
                <a:solidFill>
                  <a:schemeClr val="accent6"/>
                </a:solidFill>
              </a:rPr>
              <a:t>dpovědnost za realizaci aktivit, vykazují náklady</a:t>
            </a:r>
          </a:p>
          <a:p>
            <a:pPr marL="285750" lvl="0" indent="-285750" fontAlgn="base">
              <a:spcAft>
                <a:spcPts val="600"/>
              </a:spcAft>
              <a:buFontTx/>
              <a:buChar char="-"/>
              <a:tabLst>
                <a:tab pos="457200" algn="l"/>
              </a:tabLst>
            </a:pPr>
            <a:r>
              <a:rPr lang="cs-CZ" dirty="0"/>
              <a:t>n</a:t>
            </a:r>
            <a:r>
              <a:rPr lang="cs-CZ" kern="0" dirty="0">
                <a:solidFill>
                  <a:schemeClr val="accent6"/>
                </a:solidFill>
              </a:rPr>
              <a:t>árok na grant</a:t>
            </a:r>
          </a:p>
          <a:p>
            <a:pPr lvl="0" fontAlgn="base">
              <a:spcBef>
                <a:spcPts val="1000"/>
              </a:spcBef>
              <a:tabLst>
                <a:tab pos="457200" algn="l"/>
              </a:tabLst>
            </a:pPr>
            <a:r>
              <a:rPr lang="cs-CZ" b="1" dirty="0"/>
              <a:t>P</a:t>
            </a:r>
            <a:r>
              <a:rPr lang="cs-CZ" sz="1400" b="1" dirty="0"/>
              <a:t>řičleněné subjekty</a:t>
            </a:r>
            <a:r>
              <a:rPr lang="cs-CZ" sz="1400" dirty="0"/>
              <a:t>, tzv. </a:t>
            </a:r>
            <a:r>
              <a:rPr lang="cs-CZ" dirty="0" err="1"/>
              <a:t>a</a:t>
            </a:r>
            <a:r>
              <a:rPr lang="cs-CZ" sz="1400" dirty="0" err="1"/>
              <a:t>ffiliated</a:t>
            </a:r>
            <a:r>
              <a:rPr lang="cs-CZ" sz="1400" dirty="0"/>
              <a:t> </a:t>
            </a:r>
            <a:r>
              <a:rPr lang="cs-CZ" sz="1400" dirty="0" err="1"/>
              <a:t>entities</a:t>
            </a:r>
            <a:endParaRPr lang="cs-CZ" dirty="0"/>
          </a:p>
          <a:p>
            <a:pPr marL="285750" lvl="0" indent="-285750" fontAlgn="base">
              <a:spcAft>
                <a:spcPts val="600"/>
              </a:spcAft>
              <a:buFontTx/>
              <a:buChar char="-"/>
              <a:tabLst>
                <a:tab pos="457200" algn="l"/>
              </a:tabLst>
            </a:pPr>
            <a:r>
              <a:rPr lang="cs-CZ" sz="1400" dirty="0"/>
              <a:t>právní nebo kapitálová vazba k příjemcům podpory</a:t>
            </a:r>
          </a:p>
          <a:p>
            <a:pPr marL="285750" lvl="0" indent="-285750" fontAlgn="base">
              <a:spcAft>
                <a:spcPts val="600"/>
              </a:spcAft>
              <a:buFontTx/>
              <a:buChar char="-"/>
              <a:tabLst>
                <a:tab pos="457200" algn="l"/>
              </a:tabLst>
            </a:pPr>
            <a:r>
              <a:rPr lang="cs-CZ" dirty="0"/>
              <a:t>r</a:t>
            </a:r>
            <a:r>
              <a:rPr lang="cs-CZ" sz="1400" dirty="0"/>
              <a:t>ealizují aktivity nebo jejich část a vykazují náklady</a:t>
            </a:r>
          </a:p>
          <a:p>
            <a:pPr marL="285750" lvl="0" indent="-285750" fontAlgn="base">
              <a:spcAft>
                <a:spcPts val="1200"/>
              </a:spcAft>
              <a:buFontTx/>
              <a:buChar char="-"/>
              <a:tabLst>
                <a:tab pos="457200" algn="l"/>
              </a:tabLst>
            </a:pPr>
            <a:r>
              <a:rPr lang="cs-CZ" dirty="0"/>
              <a:t>n</a:t>
            </a:r>
            <a:r>
              <a:rPr lang="cs-CZ" sz="1400" dirty="0"/>
              <a:t>árok na grant</a:t>
            </a:r>
          </a:p>
          <a:p>
            <a:pPr lvl="0" fontAlgn="base">
              <a:spcAft>
                <a:spcPts val="600"/>
              </a:spcAft>
              <a:tabLst>
                <a:tab pos="457200" algn="l"/>
              </a:tabLst>
            </a:pPr>
            <a:r>
              <a:rPr lang="cs-CZ" b="1" dirty="0"/>
              <a:t>P</a:t>
            </a:r>
            <a:r>
              <a:rPr lang="cs-CZ" sz="1400" b="1" dirty="0"/>
              <a:t>řidružení partneři</a:t>
            </a:r>
            <a:r>
              <a:rPr lang="cs-CZ" sz="1400" dirty="0"/>
              <a:t>, tzv. </a:t>
            </a:r>
            <a:r>
              <a:rPr lang="cs-CZ" dirty="0" err="1"/>
              <a:t>a</a:t>
            </a:r>
            <a:r>
              <a:rPr lang="cs-CZ" sz="1400" dirty="0" err="1"/>
              <a:t>ssociated</a:t>
            </a:r>
            <a:r>
              <a:rPr lang="cs-CZ" sz="1400" dirty="0"/>
              <a:t> </a:t>
            </a:r>
            <a:r>
              <a:rPr lang="cs-CZ" sz="1400" dirty="0" err="1"/>
              <a:t>partners</a:t>
            </a:r>
            <a:endParaRPr lang="cs-CZ" dirty="0"/>
          </a:p>
          <a:p>
            <a:pPr marL="285750" lvl="0" indent="-285750" fontAlgn="base">
              <a:spcAft>
                <a:spcPts val="600"/>
              </a:spcAft>
              <a:buFontTx/>
              <a:buChar char="-"/>
              <a:tabLst>
                <a:tab pos="457200" algn="l"/>
              </a:tabLst>
            </a:pPr>
            <a:r>
              <a:rPr lang="cs-CZ" sz="1400" dirty="0"/>
              <a:t>podílejí se na realizaci aktivit</a:t>
            </a:r>
          </a:p>
          <a:p>
            <a:pPr marL="285750" lvl="0" indent="-285750" fontAlgn="base">
              <a:spcAft>
                <a:spcPts val="1200"/>
              </a:spcAft>
              <a:buFontTx/>
              <a:buChar char="-"/>
              <a:tabLst>
                <a:tab pos="457200" algn="l"/>
              </a:tabLst>
            </a:pPr>
            <a:r>
              <a:rPr lang="cs-CZ" dirty="0"/>
              <a:t>n</a:t>
            </a:r>
            <a:r>
              <a:rPr lang="cs-CZ" sz="1400" dirty="0"/>
              <a:t>evykazují náklady, nemají nárok na grant, nejsou součástí rozpočtové struktury projektu</a:t>
            </a:r>
          </a:p>
          <a:p>
            <a:pPr lvl="0" fontAlgn="base">
              <a:spcAft>
                <a:spcPts val="600"/>
              </a:spcAft>
              <a:tabLst>
                <a:tab pos="457200" algn="l"/>
              </a:tabLst>
            </a:pPr>
            <a:r>
              <a:rPr lang="cs-CZ" b="1" dirty="0"/>
              <a:t>Zúčastněná strana</a:t>
            </a:r>
            <a:r>
              <a:rPr lang="cs-CZ" dirty="0"/>
              <a:t>, tzv. stakeholder</a:t>
            </a:r>
          </a:p>
          <a:p>
            <a:pPr marL="285750" lvl="0" indent="-285750" fontAlgn="base">
              <a:spcAft>
                <a:spcPts val="600"/>
              </a:spcAft>
              <a:buFontTx/>
              <a:buChar char="-"/>
              <a:tabLst>
                <a:tab pos="457200" algn="l"/>
              </a:tabLst>
            </a:pPr>
            <a:r>
              <a:rPr lang="cs-CZ" dirty="0"/>
              <a:t>podílí se na šíření a využívání výsledků</a:t>
            </a:r>
          </a:p>
          <a:p>
            <a:pPr marL="285750" lvl="0" indent="-285750" fontAlgn="base">
              <a:spcAft>
                <a:spcPts val="600"/>
              </a:spcAft>
              <a:buFontTx/>
              <a:buChar char="-"/>
              <a:tabLst>
                <a:tab pos="457200" algn="l"/>
              </a:tabLst>
            </a:pPr>
            <a:r>
              <a:rPr lang="cs-CZ" dirty="0"/>
              <a:t>bývá součástí strategie udržitelnosti aktivit/výsledků po ukončení projektu</a:t>
            </a: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B193D520-BE45-4976-3D40-5C48232B1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104" y="191644"/>
            <a:ext cx="8208912" cy="721536"/>
          </a:xfrm>
        </p:spPr>
        <p:txBody>
          <a:bodyPr>
            <a:normAutofit fontScale="90000"/>
          </a:bodyPr>
          <a:lstStyle/>
          <a:p>
            <a:pPr marL="342900" indent="-342900" fontAlgn="base">
              <a:tabLst>
                <a:tab pos="457200" algn="l"/>
              </a:tabLst>
            </a:pPr>
            <a:r>
              <a:rPr lang="cs-CZ" sz="280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Zapojení měst a obcí – role v projektech</a:t>
            </a:r>
            <a:br>
              <a:rPr lang="cs-CZ" dirty="0"/>
            </a:br>
            <a:endParaRPr lang="cs-CZ" dirty="0"/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5EC317E3-A7CF-3626-7EA1-6BE961DA38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1368" y="5775573"/>
            <a:ext cx="469936" cy="367166"/>
          </a:xfrm>
          <a:prstGeom prst="rect">
            <a:avLst/>
          </a:prstGeom>
        </p:spPr>
      </p:pic>
      <p:pic>
        <p:nvPicPr>
          <p:cNvPr id="5" name="Obrázek 4" descr="Obsah obrázku kreslené&#10;&#10;Obsah vygenerovaný umělou inteligencí může být nesprávný.">
            <a:extLst>
              <a:ext uri="{FF2B5EF4-FFF2-40B4-BE49-F238E27FC236}">
                <a16:creationId xmlns:a16="http://schemas.microsoft.com/office/drawing/2014/main" id="{538FAA1F-0158-A4A1-2C9C-4727ED5075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1918" y="2330180"/>
            <a:ext cx="3057804" cy="2038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4156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58DC60-B84B-A2F2-565B-3CF537196D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632EB2BC-E801-5C00-C4E2-88146ACB6AE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91580" y="1210510"/>
            <a:ext cx="7560840" cy="4436980"/>
          </a:xfrm>
        </p:spPr>
        <p:txBody>
          <a:bodyPr/>
          <a:lstStyle/>
          <a:p>
            <a:pPr fontAlgn="base">
              <a:spcAft>
                <a:spcPts val="600"/>
              </a:spcAft>
              <a:tabLst>
                <a:tab pos="457200" algn="l"/>
              </a:tabLst>
            </a:pPr>
            <a:r>
              <a:rPr lang="cs-CZ" sz="1600" b="1" dirty="0"/>
              <a:t>Projekt: </a:t>
            </a:r>
            <a:r>
              <a:rPr lang="pt-BR" sz="1600" dirty="0"/>
              <a:t>Centra asistence pro přechod na čistou energii</a:t>
            </a:r>
          </a:p>
          <a:p>
            <a:pPr fontAlgn="base">
              <a:spcAft>
                <a:spcPts val="600"/>
              </a:spcAft>
              <a:tabLst>
                <a:tab pos="457200" algn="l"/>
              </a:tabLst>
            </a:pPr>
            <a:r>
              <a:rPr lang="en-US" sz="1600" b="1" dirty="0" err="1"/>
              <a:t>Koordinující</a:t>
            </a:r>
            <a:r>
              <a:rPr lang="en-US" sz="1600" b="1" dirty="0"/>
              <a:t> </a:t>
            </a:r>
            <a:r>
              <a:rPr lang="en-US" sz="1600" b="1" dirty="0" err="1"/>
              <a:t>příjemce</a:t>
            </a:r>
            <a:r>
              <a:rPr lang="en-US" sz="1600" b="1" dirty="0"/>
              <a:t>: </a:t>
            </a:r>
            <a:r>
              <a:rPr lang="en-US" sz="1600" dirty="0" err="1"/>
              <a:t>SEVEn</a:t>
            </a:r>
            <a:r>
              <a:rPr lang="en-US" sz="1600" dirty="0"/>
              <a:t>, The Energy Efficiency Center, </a:t>
            </a:r>
            <a:r>
              <a:rPr lang="en-US" sz="1600" dirty="0" err="1"/>
              <a:t>z.ú</a:t>
            </a:r>
            <a:r>
              <a:rPr lang="en-US" sz="1600" dirty="0"/>
              <a:t>.</a:t>
            </a:r>
            <a:endParaRPr lang="cs-CZ" sz="1600" b="1" dirty="0"/>
          </a:p>
          <a:p>
            <a:pPr algn="just" fontAlgn="base">
              <a:spcAft>
                <a:spcPts val="600"/>
              </a:spcAft>
              <a:tabLst>
                <a:tab pos="457200" algn="l"/>
              </a:tabLst>
            </a:pPr>
            <a:r>
              <a:rPr lang="cs-CZ" sz="1600" b="1" dirty="0"/>
              <a:t>Partneři projektu: </a:t>
            </a:r>
            <a:r>
              <a:rPr lang="cs-CZ" sz="1600" dirty="0"/>
              <a:t>VIESOJI ISTAIGA ´ATNAUJINKIME MIESTA´ (</a:t>
            </a:r>
            <a:r>
              <a:rPr lang="cs-CZ" sz="1600" dirty="0" err="1"/>
              <a:t>Amiestas</a:t>
            </a:r>
            <a:r>
              <a:rPr lang="cs-CZ" sz="1600" dirty="0"/>
              <a:t>), STOWARZYSZENIE GMIN POLSKA SIEC ENERGIE CITES (PNEC), EKODOMA (</a:t>
            </a:r>
            <a:r>
              <a:rPr lang="cs-CZ" sz="1600" dirty="0" err="1"/>
              <a:t>Ekodoma</a:t>
            </a:r>
            <a:r>
              <a:rPr lang="cs-CZ" sz="1600" dirty="0"/>
              <a:t>), AUGSDAUGAVAS NOVADA PASVALDIBAS CENTRALA PARVALDE (</a:t>
            </a:r>
            <a:r>
              <a:rPr lang="cs-CZ" sz="1600" dirty="0" err="1"/>
              <a:t>Augsdaugavas</a:t>
            </a:r>
            <a:r>
              <a:rPr lang="cs-CZ" sz="1600" dirty="0"/>
              <a:t>), </a:t>
            </a:r>
            <a:r>
              <a:rPr lang="cs-CZ" sz="1600" b="1" dirty="0">
                <a:solidFill>
                  <a:schemeClr val="tx1"/>
                </a:solidFill>
              </a:rPr>
              <a:t>STATUTARNI MESTO OSTRAVA (Ostrava)</a:t>
            </a:r>
            <a:r>
              <a:rPr lang="cs-CZ" sz="1600" dirty="0"/>
              <a:t>, MIASTO I GMINA SEROCK (</a:t>
            </a:r>
            <a:r>
              <a:rPr lang="cs-CZ" sz="1600" dirty="0" err="1"/>
              <a:t>Serock</a:t>
            </a:r>
            <a:r>
              <a:rPr lang="cs-CZ" sz="1600" dirty="0"/>
              <a:t>), INITIATIVE WOHNUNGSWIRTSCHAFT OSTEUROPA E V (IWO), ASOCIATIA ORASE ENERGIE IN ROMANIA (OER), MUNICIPIUL FAGARAS (</a:t>
            </a:r>
            <a:r>
              <a:rPr lang="cs-CZ" sz="1600" dirty="0" err="1"/>
              <a:t>Fagaras</a:t>
            </a:r>
            <a:r>
              <a:rPr lang="cs-CZ" sz="1600" dirty="0"/>
              <a:t>), VOLUNTARY ASSOCIATION OF LOCAL SELF-GOVERNMENT BODIES ENERGY EFFICIENTCITIES OF UKRAINE (EECU)</a:t>
            </a:r>
          </a:p>
          <a:p>
            <a:pPr>
              <a:spcAft>
                <a:spcPts val="600"/>
              </a:spcAft>
              <a:buNone/>
            </a:pPr>
            <a:r>
              <a:rPr lang="cs-CZ" sz="1600" b="1" dirty="0"/>
              <a:t>Doba realizace projektu: </a:t>
            </a:r>
            <a:r>
              <a:rPr lang="cs-CZ" sz="1600" dirty="0"/>
              <a:t>2024 – 2027</a:t>
            </a:r>
          </a:p>
          <a:p>
            <a:pPr>
              <a:spcAft>
                <a:spcPts val="600"/>
              </a:spcAft>
              <a:buNone/>
            </a:pPr>
            <a:r>
              <a:rPr lang="cs-CZ" sz="1600" b="1" dirty="0"/>
              <a:t>Celkové projektové náklady:</a:t>
            </a:r>
            <a:r>
              <a:rPr lang="cs-CZ" sz="1600" dirty="0"/>
              <a:t> 1 730 613 €</a:t>
            </a:r>
            <a:endParaRPr lang="cs-CZ" sz="1600" b="1" dirty="0"/>
          </a:p>
          <a:p>
            <a:pPr>
              <a:spcAft>
                <a:spcPts val="600"/>
              </a:spcAft>
              <a:buNone/>
            </a:pPr>
            <a:r>
              <a:rPr lang="cs-CZ" sz="1600" b="1" dirty="0"/>
              <a:t>Příspěvek EK: </a:t>
            </a:r>
            <a:r>
              <a:rPr lang="cs-CZ" sz="1600" dirty="0"/>
              <a:t>1 644 081 €</a:t>
            </a:r>
          </a:p>
          <a:p>
            <a:pPr>
              <a:spcAft>
                <a:spcPts val="600"/>
              </a:spcAft>
            </a:pPr>
            <a:r>
              <a:rPr lang="cs-CZ" sz="1600" b="1" dirty="0"/>
              <a:t>Informace na webu Evropské komise:</a:t>
            </a:r>
            <a:r>
              <a:rPr lang="cs-CZ" sz="1600" dirty="0"/>
              <a:t> </a:t>
            </a:r>
            <a:r>
              <a:rPr lang="cs-CZ" sz="1600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CETAC – </a:t>
            </a:r>
            <a:r>
              <a:rPr lang="cs-CZ" sz="1600" dirty="0" err="1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Clean</a:t>
            </a:r>
            <a:r>
              <a:rPr lang="cs-CZ" sz="1600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cs-CZ" sz="1600" dirty="0" err="1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Energy</a:t>
            </a:r>
            <a:r>
              <a:rPr lang="cs-CZ" sz="1600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cs-CZ" sz="1600" dirty="0" err="1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Transition</a:t>
            </a:r>
            <a:r>
              <a:rPr lang="cs-CZ" sz="1600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cs-CZ" sz="1600" dirty="0" err="1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Assistance</a:t>
            </a:r>
            <a:r>
              <a:rPr lang="cs-CZ" sz="1600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cs-CZ" sz="1600" dirty="0" err="1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Centers</a:t>
            </a:r>
            <a:endParaRPr lang="cs-CZ" sz="1600" dirty="0">
              <a:solidFill>
                <a:srgbClr val="0070C0"/>
              </a:solidFill>
            </a:endParaRPr>
          </a:p>
          <a:p>
            <a:pPr>
              <a:spcAft>
                <a:spcPts val="600"/>
              </a:spcAft>
              <a:buNone/>
            </a:pPr>
            <a:endParaRPr lang="cs-CZ" sz="1600" dirty="0"/>
          </a:p>
          <a:p>
            <a:pPr fontAlgn="base">
              <a:spcBef>
                <a:spcPts val="1000"/>
              </a:spcBef>
              <a:tabLst>
                <a:tab pos="457200" algn="l"/>
              </a:tabLst>
            </a:pPr>
            <a:endParaRPr lang="en-US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4432B4A6-9D95-2A96-D640-2F47A5336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435717"/>
            <a:ext cx="8496944" cy="559088"/>
          </a:xfrm>
        </p:spPr>
        <p:txBody>
          <a:bodyPr>
            <a:normAutofit fontScale="90000"/>
          </a:bodyPr>
          <a:lstStyle/>
          <a:p>
            <a:pPr marL="342900" lvl="0" indent="-342900" algn="ctr" fontAlgn="base">
              <a:tabLst>
                <a:tab pos="457200" algn="l"/>
              </a:tabLst>
            </a:pPr>
            <a:r>
              <a:rPr lang="cs-CZ" sz="2700" dirty="0"/>
              <a:t>Český projekt se zapojením města</a:t>
            </a:r>
            <a:br>
              <a:rPr lang="cs-CZ" dirty="0"/>
            </a:br>
            <a:endParaRPr lang="cs-CZ" dirty="0"/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C6A86B48-81CE-D279-8596-E43AE84E4CE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1368" y="5775573"/>
            <a:ext cx="469936" cy="367166"/>
          </a:xfrm>
          <a:prstGeom prst="rect">
            <a:avLst/>
          </a:prstGeom>
        </p:spPr>
      </p:pic>
      <p:pic>
        <p:nvPicPr>
          <p:cNvPr id="6" name="Obrázek 5" descr="Obsah obrázku Písmo, Grafika, text, grafický design&#10;&#10;Obsah vygenerovaný umělou inteligencí může být nesprávný.">
            <a:extLst>
              <a:ext uri="{FF2B5EF4-FFF2-40B4-BE49-F238E27FC236}">
                <a16:creationId xmlns:a16="http://schemas.microsoft.com/office/drawing/2014/main" id="{018DAC92-C2AB-79BE-3D6B-B089A848F12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5448022"/>
            <a:ext cx="1008112" cy="830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4227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E96413-F41E-2C0E-26C6-B5BFDE29DF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D8F3693B-86B3-C2FB-EBB2-E808779DB2B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91580" y="1210510"/>
            <a:ext cx="7560840" cy="4436980"/>
          </a:xfrm>
        </p:spPr>
        <p:txBody>
          <a:bodyPr/>
          <a:lstStyle/>
          <a:p>
            <a:pPr>
              <a:spcAft>
                <a:spcPts val="600"/>
              </a:spcAft>
              <a:buNone/>
            </a:pPr>
            <a:endParaRPr lang="cs-CZ" sz="1600"/>
          </a:p>
          <a:p>
            <a:pPr fontAlgn="base">
              <a:spcBef>
                <a:spcPts val="1000"/>
              </a:spcBef>
              <a:tabLst>
                <a:tab pos="457200" algn="l"/>
              </a:tabLst>
            </a:pPr>
            <a:endParaRPr lang="en-US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1836E580-EEF1-7E70-A22D-93A3F02DE6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435717"/>
            <a:ext cx="8496944" cy="559088"/>
          </a:xfrm>
        </p:spPr>
        <p:txBody>
          <a:bodyPr>
            <a:normAutofit/>
          </a:bodyPr>
          <a:lstStyle/>
          <a:p>
            <a:pPr marL="342900" lvl="0" indent="-342900" algn="ctr" fontAlgn="base">
              <a:tabLst>
                <a:tab pos="457200" algn="l"/>
              </a:tabLst>
            </a:pPr>
            <a:r>
              <a:rPr lang="cs-CZ" sz="2700" dirty="0"/>
              <a:t>Příklady zahraničních projektů</a:t>
            </a:r>
            <a:endParaRPr lang="cs-CZ" dirty="0"/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192B9DBF-3BDF-0315-E2E7-FEEF176CF09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1368" y="5775573"/>
            <a:ext cx="469936" cy="367166"/>
          </a:xfrm>
          <a:prstGeom prst="rect">
            <a:avLst/>
          </a:prstGeom>
        </p:spPr>
      </p:pic>
      <p:sp>
        <p:nvSpPr>
          <p:cNvPr id="26" name="TextovéPole 25">
            <a:extLst>
              <a:ext uri="{FF2B5EF4-FFF2-40B4-BE49-F238E27FC236}">
                <a16:creationId xmlns:a16="http://schemas.microsoft.com/office/drawing/2014/main" id="{F56AA117-3F65-DC42-5DDF-ABE65F158733}"/>
              </a:ext>
            </a:extLst>
          </p:cNvPr>
          <p:cNvSpPr txBox="1"/>
          <p:nvPr/>
        </p:nvSpPr>
        <p:spPr>
          <a:xfrm>
            <a:off x="323528" y="875163"/>
            <a:ext cx="8208912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cs-CZ" dirty="0">
              <a:solidFill>
                <a:schemeClr val="tx2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b="1" dirty="0">
                <a:solidFill>
                  <a:schemeClr val="tx2"/>
                </a:solidFill>
              </a:rPr>
              <a:t>Oběhové hospodářství &amp; kvalita života</a:t>
            </a:r>
          </a:p>
          <a:p>
            <a:endParaRPr lang="cs-CZ" b="1" dirty="0">
              <a:solidFill>
                <a:schemeClr val="tx2"/>
              </a:solidFill>
            </a:endParaRPr>
          </a:p>
          <a:p>
            <a:r>
              <a:rPr lang="cs-CZ" b="1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LIFE </a:t>
            </a:r>
            <a:r>
              <a:rPr lang="cs-CZ" b="1" dirty="0" err="1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REthinkWASTE</a:t>
            </a:r>
            <a:r>
              <a:rPr lang="cs-CZ" b="1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cs-CZ" dirty="0">
                <a:solidFill>
                  <a:schemeClr val="tx2"/>
                </a:solidFill>
              </a:rPr>
              <a:t>– </a:t>
            </a:r>
            <a:r>
              <a:rPr lang="cs-CZ" dirty="0" err="1">
                <a:solidFill>
                  <a:schemeClr val="tx2"/>
                </a:solidFill>
              </a:rPr>
              <a:t>Bassano</a:t>
            </a:r>
            <a:r>
              <a:rPr lang="cs-CZ" dirty="0">
                <a:solidFill>
                  <a:schemeClr val="tx2"/>
                </a:solidFill>
              </a:rPr>
              <a:t> </a:t>
            </a:r>
            <a:r>
              <a:rPr lang="cs-CZ" dirty="0" err="1">
                <a:solidFill>
                  <a:schemeClr val="tx2"/>
                </a:solidFill>
              </a:rPr>
              <a:t>del</a:t>
            </a:r>
            <a:r>
              <a:rPr lang="cs-CZ" dirty="0">
                <a:solidFill>
                  <a:schemeClr val="tx2"/>
                </a:solidFill>
              </a:rPr>
              <a:t> </a:t>
            </a:r>
            <a:r>
              <a:rPr lang="cs-CZ" dirty="0" err="1">
                <a:solidFill>
                  <a:schemeClr val="tx2"/>
                </a:solidFill>
              </a:rPr>
              <a:t>Grappa</a:t>
            </a:r>
            <a:r>
              <a:rPr lang="cs-CZ" dirty="0">
                <a:solidFill>
                  <a:schemeClr val="tx2"/>
                </a:solidFill>
              </a:rPr>
              <a:t> (IT), </a:t>
            </a:r>
            <a:r>
              <a:rPr lang="cs-CZ" dirty="0" err="1">
                <a:solidFill>
                  <a:schemeClr val="tx2"/>
                </a:solidFill>
              </a:rPr>
              <a:t>Sant</a:t>
            </a:r>
            <a:r>
              <a:rPr lang="cs-CZ" dirty="0">
                <a:solidFill>
                  <a:schemeClr val="tx2"/>
                </a:solidFill>
              </a:rPr>
              <a:t> Just </a:t>
            </a:r>
            <a:r>
              <a:rPr lang="cs-CZ" dirty="0" err="1">
                <a:solidFill>
                  <a:schemeClr val="tx2"/>
                </a:solidFill>
              </a:rPr>
              <a:t>Desvern</a:t>
            </a:r>
            <a:r>
              <a:rPr lang="cs-CZ" dirty="0">
                <a:solidFill>
                  <a:schemeClr val="tx2"/>
                </a:solidFill>
              </a:rPr>
              <a:t> (ES)</a:t>
            </a:r>
          </a:p>
          <a:p>
            <a:r>
              <a:rPr lang="cs-CZ" dirty="0">
                <a:solidFill>
                  <a:schemeClr val="tx2"/>
                </a:solidFill>
              </a:rPr>
              <a:t>Motivace občanů k třídění odpadů – </a:t>
            </a:r>
            <a:r>
              <a:rPr lang="cs-CZ" dirty="0" err="1">
                <a:solidFill>
                  <a:schemeClr val="tx2"/>
                </a:solidFill>
              </a:rPr>
              <a:t>pay</a:t>
            </a:r>
            <a:r>
              <a:rPr lang="cs-CZ" dirty="0">
                <a:solidFill>
                  <a:schemeClr val="tx2"/>
                </a:solidFill>
              </a:rPr>
              <a:t>-as-</a:t>
            </a:r>
            <a:r>
              <a:rPr lang="cs-CZ" dirty="0" err="1">
                <a:solidFill>
                  <a:schemeClr val="tx2"/>
                </a:solidFill>
              </a:rPr>
              <a:t>you</a:t>
            </a:r>
            <a:r>
              <a:rPr lang="cs-CZ" dirty="0">
                <a:solidFill>
                  <a:schemeClr val="tx2"/>
                </a:solidFill>
              </a:rPr>
              <a:t>-</a:t>
            </a:r>
            <a:r>
              <a:rPr lang="cs-CZ" dirty="0" err="1">
                <a:solidFill>
                  <a:schemeClr val="tx2"/>
                </a:solidFill>
              </a:rPr>
              <a:t>throw</a:t>
            </a:r>
            <a:r>
              <a:rPr lang="cs-CZ" dirty="0">
                <a:solidFill>
                  <a:schemeClr val="tx2"/>
                </a:solidFill>
              </a:rPr>
              <a:t>, digitální nástroje.</a:t>
            </a:r>
          </a:p>
          <a:p>
            <a:endParaRPr lang="cs-CZ" dirty="0">
              <a:solidFill>
                <a:schemeClr val="tx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chemeClr val="tx2"/>
                </a:solidFill>
              </a:rPr>
              <a:t>Zmírňování změny klimatu a přizpůsobování se této změně</a:t>
            </a:r>
          </a:p>
          <a:p>
            <a:endParaRPr lang="cs-CZ" b="1" dirty="0">
              <a:solidFill>
                <a:schemeClr val="tx2"/>
              </a:solidFill>
            </a:endParaRPr>
          </a:p>
          <a:p>
            <a:r>
              <a:rPr lang="cs-CZ" b="1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LIFE METRO ADAPT </a:t>
            </a:r>
            <a:r>
              <a:rPr lang="cs-CZ" dirty="0">
                <a:solidFill>
                  <a:schemeClr val="tx2"/>
                </a:solidFill>
              </a:rPr>
              <a:t>– Metropolitní oblast Milána</a:t>
            </a:r>
          </a:p>
          <a:p>
            <a:r>
              <a:rPr lang="cs-CZ" dirty="0">
                <a:solidFill>
                  <a:schemeClr val="tx2"/>
                </a:solidFill>
              </a:rPr>
              <a:t>Adaptační strategie proti horku a záplavám v územním plánování.</a:t>
            </a:r>
          </a:p>
          <a:p>
            <a:r>
              <a:rPr lang="cs-CZ" b="1" dirty="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LIFE URBANGREEN </a:t>
            </a:r>
            <a:r>
              <a:rPr lang="cs-CZ" dirty="0">
                <a:solidFill>
                  <a:schemeClr val="tx2"/>
                </a:solidFill>
              </a:rPr>
              <a:t>– </a:t>
            </a:r>
            <a:r>
              <a:rPr lang="cs-CZ" dirty="0" err="1">
                <a:solidFill>
                  <a:schemeClr val="tx2"/>
                </a:solidFill>
              </a:rPr>
              <a:t>Rimini</a:t>
            </a:r>
            <a:r>
              <a:rPr lang="cs-CZ" dirty="0">
                <a:solidFill>
                  <a:schemeClr val="tx2"/>
                </a:solidFill>
              </a:rPr>
              <a:t> (IT), </a:t>
            </a:r>
            <a:r>
              <a:rPr lang="cs-CZ" dirty="0" err="1">
                <a:solidFill>
                  <a:schemeClr val="tx2"/>
                </a:solidFill>
              </a:rPr>
              <a:t>Krakow</a:t>
            </a:r>
            <a:r>
              <a:rPr lang="cs-CZ" dirty="0">
                <a:solidFill>
                  <a:schemeClr val="tx2"/>
                </a:solidFill>
              </a:rPr>
              <a:t> (PL)</a:t>
            </a:r>
          </a:p>
          <a:p>
            <a:r>
              <a:rPr lang="cs-CZ" dirty="0">
                <a:solidFill>
                  <a:schemeClr val="tx2"/>
                </a:solidFill>
              </a:rPr>
              <a:t>Digitální správa městské zeleně, senzory pro zadržování vody a ochranu biodiverzity.</a:t>
            </a:r>
          </a:p>
          <a:p>
            <a:endParaRPr lang="cs-CZ" dirty="0">
              <a:solidFill>
                <a:schemeClr val="tx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chemeClr val="tx2"/>
                </a:solidFill>
              </a:rPr>
              <a:t>Přechod na čistou energii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b="1" dirty="0">
              <a:solidFill>
                <a:schemeClr val="tx2"/>
              </a:solidFill>
            </a:endParaRPr>
          </a:p>
          <a:p>
            <a:r>
              <a:rPr lang="cs-CZ" b="1" dirty="0"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LIFE BECKON </a:t>
            </a:r>
            <a:r>
              <a:rPr lang="cs-CZ" dirty="0">
                <a:solidFill>
                  <a:schemeClr val="tx2"/>
                </a:solidFill>
              </a:rPr>
              <a:t>– města z HR, SI, ES</a:t>
            </a:r>
          </a:p>
          <a:p>
            <a:r>
              <a:rPr lang="cs-CZ" dirty="0">
                <a:solidFill>
                  <a:schemeClr val="tx2"/>
                </a:solidFill>
              </a:rPr>
              <a:t>Podpora komunitní energetiky a zapojení občanů do OZE projektů.</a:t>
            </a:r>
          </a:p>
        </p:txBody>
      </p:sp>
    </p:spTree>
    <p:extLst>
      <p:ext uri="{BB962C8B-B14F-4D97-AF65-F5344CB8AC3E}">
        <p14:creationId xmlns:p14="http://schemas.microsoft.com/office/powerpoint/2010/main" val="21210603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F9CDD3-D638-0CB6-C13C-78C65BB2B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DCB7220D-C9D7-A9E6-1F8F-F6FBCF43745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7637" y="709984"/>
            <a:ext cx="8064896" cy="5904656"/>
          </a:xfrm>
        </p:spPr>
        <p:txBody>
          <a:bodyPr/>
          <a:lstStyle/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tx2"/>
                </a:solidFill>
              </a:rPr>
              <a:t>Web CINEA: </a:t>
            </a:r>
            <a:r>
              <a:rPr lang="cs-CZ" sz="1600" b="1" dirty="0">
                <a:hlinkClick r:id="rId3" tooltip="odkaz se otevírá v novém okně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https://cinea.ec.europa.eu/life_en</a:t>
            </a:r>
            <a:r>
              <a:rPr lang="cs-CZ" sz="1600" b="1" dirty="0"/>
              <a:t> </a:t>
            </a:r>
            <a:r>
              <a:rPr lang="cs-CZ" sz="1600" dirty="0">
                <a:solidFill>
                  <a:schemeClr val="tx2"/>
                </a:solidFill>
              </a:rPr>
              <a:t>-</a:t>
            </a:r>
            <a:r>
              <a:rPr lang="cs-CZ" sz="1600" b="1" dirty="0">
                <a:solidFill>
                  <a:schemeClr val="tx2"/>
                </a:solidFill>
              </a:rPr>
              <a:t> </a:t>
            </a:r>
            <a:r>
              <a:rPr lang="cs-CZ" sz="1600" dirty="0">
                <a:solidFill>
                  <a:schemeClr val="tx2"/>
                </a:solidFill>
              </a:rPr>
              <a:t>základní informace o programu, databáze projektů, LIFE public dashboard, novinky, networkingové akce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tx2"/>
                </a:solidFill>
              </a:rPr>
              <a:t>EU Funding &amp; Tenders Portal</a:t>
            </a:r>
            <a:r>
              <a:rPr lang="cs-CZ" sz="1600" b="1" dirty="0">
                <a:solidFill>
                  <a:schemeClr val="tx2"/>
                </a:solidFill>
              </a:rPr>
              <a:t>: </a:t>
            </a:r>
            <a:r>
              <a:rPr lang="cs-CZ" sz="1600" b="1" dirty="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https://ec.europa.eu/info/funding-tenders/opportunities/portal/</a:t>
            </a:r>
            <a:r>
              <a:rPr lang="cs-CZ" sz="1600" b="1" dirty="0">
                <a:solidFill>
                  <a:schemeClr val="tx1"/>
                </a:solidFill>
              </a:rPr>
              <a:t> </a:t>
            </a:r>
            <a:r>
              <a:rPr lang="cs-CZ" sz="1600" dirty="0">
                <a:solidFill>
                  <a:schemeClr val="accent6"/>
                </a:solidFill>
              </a:rPr>
              <a:t>- jednotlivé programové dokumenty, šablony, manuály, FAQ, vstup do elektronické žádosti, partner </a:t>
            </a:r>
            <a:r>
              <a:rPr lang="cs-CZ" sz="1600" dirty="0" err="1">
                <a:solidFill>
                  <a:schemeClr val="accent6"/>
                </a:solidFill>
              </a:rPr>
              <a:t>search</a:t>
            </a:r>
            <a:endParaRPr lang="cs-CZ" sz="1600" b="1" dirty="0">
              <a:solidFill>
                <a:schemeClr val="tx1"/>
              </a:solidFill>
            </a:endParaRP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tx2"/>
                </a:solidFill>
              </a:rPr>
              <a:t>Web programu LIFE: </a:t>
            </a:r>
            <a:r>
              <a:rPr lang="cs-CZ" sz="1600" b="1" dirty="0">
                <a:solidFill>
                  <a:srgbClr val="7FBA22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https://www.program-life.cz/</a:t>
            </a:r>
            <a:r>
              <a:rPr lang="cs-CZ" sz="1600" b="1" dirty="0">
                <a:solidFill>
                  <a:srgbClr val="7FBA22"/>
                </a:solidFill>
              </a:rPr>
              <a:t> </a:t>
            </a:r>
            <a:r>
              <a:rPr lang="cs-CZ" sz="1600" dirty="0">
                <a:solidFill>
                  <a:schemeClr val="tx2"/>
                </a:solidFill>
              </a:rPr>
              <a:t>- aktuality z programu a realizovaných projektů, sekce Dokumenty ke stažení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1600" dirty="0">
                <a:latin typeface="+mn-lt"/>
                <a:ea typeface="Verdana" panose="020B0604030504040204" pitchFamily="34" charset="0"/>
              </a:rPr>
              <a:t>LIFE - </a:t>
            </a:r>
            <a:r>
              <a:rPr lang="cs-CZ" sz="1600" b="1" dirty="0" err="1">
                <a:latin typeface="+mn-lt"/>
                <a:ea typeface="Verdana" panose="020B0604030504040204" pitchFamily="34" charset="0"/>
              </a:rPr>
              <a:t>Calls</a:t>
            </a:r>
            <a:r>
              <a:rPr lang="cs-CZ" sz="1600" b="1" dirty="0">
                <a:latin typeface="+mn-lt"/>
                <a:ea typeface="Verdana" panose="020B0604030504040204" pitchFamily="34" charset="0"/>
              </a:rPr>
              <a:t> </a:t>
            </a:r>
            <a:r>
              <a:rPr lang="cs-CZ" sz="1600" b="1" dirty="0" err="1">
                <a:latin typeface="+mn-lt"/>
                <a:ea typeface="Verdana" panose="020B0604030504040204" pitchFamily="34" charset="0"/>
              </a:rPr>
              <a:t>for</a:t>
            </a:r>
            <a:r>
              <a:rPr lang="cs-CZ" sz="1600" b="1" dirty="0">
                <a:latin typeface="+mn-lt"/>
                <a:ea typeface="Verdana" panose="020B0604030504040204" pitchFamily="34" charset="0"/>
              </a:rPr>
              <a:t> </a:t>
            </a:r>
            <a:r>
              <a:rPr lang="cs-CZ" sz="1600" b="1" dirty="0" err="1">
                <a:latin typeface="+mn-lt"/>
                <a:ea typeface="Verdana" panose="020B0604030504040204" pitchFamily="34" charset="0"/>
              </a:rPr>
              <a:t>proposals</a:t>
            </a:r>
            <a:r>
              <a:rPr lang="cs-CZ" sz="1600" dirty="0">
                <a:latin typeface="+mn-lt"/>
                <a:ea typeface="Verdana" panose="020B0604030504040204" pitchFamily="34" charset="0"/>
              </a:rPr>
              <a:t>: </a:t>
            </a:r>
            <a:r>
              <a:rPr lang="cs-CZ" sz="16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https://cinea.ec.europa.eu/life-calls-proposals-2025_en</a:t>
            </a:r>
            <a:endParaRPr lang="cs-CZ" sz="1600" dirty="0">
              <a:solidFill>
                <a:schemeClr val="tx1"/>
              </a:solidFill>
              <a:latin typeface="+mn-lt"/>
              <a:ea typeface="Verdana" panose="020B0604030504040204" pitchFamily="34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1600" dirty="0">
                <a:latin typeface="+mn-lt"/>
                <a:ea typeface="Verdana" panose="020B0604030504040204" pitchFamily="34" charset="0"/>
              </a:rPr>
              <a:t>Záznamy a </a:t>
            </a:r>
            <a:r>
              <a:rPr lang="cs-CZ" sz="1600" b="1" dirty="0">
                <a:latin typeface="+mn-lt"/>
                <a:ea typeface="Verdana" panose="020B0604030504040204" pitchFamily="34" charset="0"/>
              </a:rPr>
              <a:t>prezentace</a:t>
            </a:r>
            <a:r>
              <a:rPr lang="cs-CZ" sz="1600" dirty="0">
                <a:latin typeface="+mn-lt"/>
                <a:ea typeface="Verdana" panose="020B0604030504040204" pitchFamily="34" charset="0"/>
              </a:rPr>
              <a:t> z online informačního setkání k EU výzvě 2024: </a:t>
            </a:r>
            <a:r>
              <a:rPr lang="cs-CZ" sz="16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https://vo-event.swoogo.com/eu-life-info-days-2024/Home</a:t>
            </a:r>
            <a:endParaRPr lang="cs-CZ" sz="1600" dirty="0">
              <a:solidFill>
                <a:schemeClr val="tx1"/>
              </a:solidFill>
              <a:latin typeface="+mn-lt"/>
              <a:ea typeface="Verdana" panose="020B0604030504040204" pitchFamily="34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1600" b="1" dirty="0">
                <a:latin typeface="+mn-lt"/>
                <a:ea typeface="Verdana" panose="020B0604030504040204" pitchFamily="34" charset="0"/>
              </a:rPr>
              <a:t>Často kladené otázky</a:t>
            </a:r>
            <a:r>
              <a:rPr lang="cs-CZ" sz="1600" dirty="0">
                <a:latin typeface="+mn-lt"/>
                <a:ea typeface="Verdana" panose="020B0604030504040204" pitchFamily="34" charset="0"/>
              </a:rPr>
              <a:t>: </a:t>
            </a:r>
            <a:r>
              <a:rPr lang="cs-CZ" sz="1600" dirty="0">
                <a:solidFill>
                  <a:schemeClr val="accent1"/>
                </a:solidFill>
                <a:latin typeface="+mn-lt"/>
                <a:ea typeface="Verdana" panose="020B060403050404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https://cinea.ec.europa.eu/programmes/life/life-support-applicants_en#frequently-asked-questions</a:t>
            </a:r>
            <a:endParaRPr lang="cs-CZ" sz="1600" dirty="0">
              <a:solidFill>
                <a:schemeClr val="accent1"/>
              </a:solidFill>
              <a:latin typeface="+mn-lt"/>
              <a:ea typeface="Verdana" panose="020B0604030504040204" pitchFamily="34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1600" dirty="0">
                <a:latin typeface="+mn-lt"/>
                <a:ea typeface="Verdana" panose="020B0604030504040204" pitchFamily="34" charset="0"/>
              </a:rPr>
              <a:t>Veřejná </a:t>
            </a:r>
            <a:r>
              <a:rPr lang="cs-CZ" sz="1600" b="1" dirty="0">
                <a:latin typeface="+mn-lt"/>
                <a:ea typeface="Verdana" panose="020B0604030504040204" pitchFamily="34" charset="0"/>
              </a:rPr>
              <a:t>databáze podpořených projektů </a:t>
            </a:r>
            <a:r>
              <a:rPr lang="cs-CZ" sz="1600" dirty="0">
                <a:latin typeface="+mn-lt"/>
                <a:ea typeface="Verdana" panose="020B0604030504040204" pitchFamily="34" charset="0"/>
              </a:rPr>
              <a:t>z programu LIFE: </a:t>
            </a:r>
            <a:r>
              <a:rPr lang="cs-CZ" sz="1600" dirty="0">
                <a:solidFill>
                  <a:srgbClr val="92D050"/>
                </a:solidFill>
                <a:latin typeface="+mn-lt"/>
                <a:ea typeface="Verdana" panose="020B060403050404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https://webgate.ec.europa.eu/life/publicWebsite/search</a:t>
            </a:r>
            <a:endParaRPr lang="cs-CZ" sz="1600" dirty="0">
              <a:solidFill>
                <a:srgbClr val="92D050"/>
              </a:solidFill>
              <a:latin typeface="+mn-lt"/>
              <a:ea typeface="Verdana" panose="020B0604030504040204" pitchFamily="34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1600" dirty="0" err="1">
                <a:latin typeface="+mn-lt"/>
              </a:rPr>
              <a:t>Annotated</a:t>
            </a:r>
            <a:r>
              <a:rPr lang="cs-CZ" sz="1600" dirty="0">
                <a:latin typeface="+mn-lt"/>
              </a:rPr>
              <a:t> </a:t>
            </a:r>
            <a:r>
              <a:rPr lang="cs-CZ" sz="1600" b="1" dirty="0">
                <a:latin typeface="+mn-lt"/>
              </a:rPr>
              <a:t>Model Grant </a:t>
            </a:r>
            <a:r>
              <a:rPr lang="cs-CZ" sz="1600" b="1" dirty="0" err="1">
                <a:latin typeface="+mn-lt"/>
              </a:rPr>
              <a:t>Agreement</a:t>
            </a:r>
            <a:endParaRPr lang="cs-CZ" sz="1600" b="1" dirty="0">
              <a:latin typeface="+mn-lt"/>
            </a:endParaRPr>
          </a:p>
          <a:p>
            <a:pPr marL="269875" lvl="2" indent="0">
              <a:spcAft>
                <a:spcPts val="600"/>
              </a:spcAft>
              <a:buNone/>
            </a:pPr>
            <a:r>
              <a:rPr lang="cs-CZ" sz="1600" dirty="0">
                <a:solidFill>
                  <a:schemeClr val="accent1"/>
                </a:solidFill>
                <a:latin typeface="+mn-lt"/>
                <a:ea typeface="Verdana" panose="020B060403050404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https://ec.europa.eu/info/funding-tenders/opportunities/docs/2021-2027/common/guidance/aga_en.pdf</a:t>
            </a:r>
            <a:endParaRPr lang="cs-CZ" sz="1600" dirty="0">
              <a:solidFill>
                <a:schemeClr val="accent1"/>
              </a:solidFill>
              <a:latin typeface="+mn-lt"/>
              <a:ea typeface="Verdana" panose="020B0604030504040204" pitchFamily="34" charset="0"/>
            </a:endParaRPr>
          </a:p>
          <a:p>
            <a:pPr marL="285750" lvl="2" indent="-285750">
              <a:spcAft>
                <a:spcPts val="600"/>
              </a:spcAft>
            </a:pPr>
            <a:r>
              <a:rPr lang="cs-CZ" sz="1600" b="1" dirty="0"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Víceletý pracovní program LIFE 2025-2027</a:t>
            </a:r>
            <a:r>
              <a:rPr lang="cs-CZ" sz="1600" dirty="0">
                <a:latin typeface="Roboto" panose="020B0604020202020204" charset="0"/>
                <a:ea typeface="Roboto" panose="020B0604020202020204" charset="0"/>
                <a:cs typeface="Roboto" panose="020B0604020202020204" charset="0"/>
              </a:rPr>
              <a:t>: </a:t>
            </a:r>
            <a:r>
              <a:rPr lang="cs-CZ" sz="1600" dirty="0">
                <a:solidFill>
                  <a:schemeClr val="tx1"/>
                </a:solidFill>
                <a:latin typeface="Roboto" panose="020B0604020202020204" charset="0"/>
                <a:ea typeface="Roboto" panose="020B0604020202020204" charset="0"/>
                <a:cs typeface="Roboto" panose="020B060402020202020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https://circabc.europa.eu/ui/group/73d306c9-1ee6-4e70-81f0-56fecf4cd18c/library/25a909bf-744c-46f5-be31-52f9edc4e729/details</a:t>
            </a:r>
            <a:endParaRPr lang="cs-CZ" sz="1600" dirty="0">
              <a:solidFill>
                <a:schemeClr val="tx1"/>
              </a:solidFill>
              <a:latin typeface="Roboto" panose="020B0604020202020204" charset="0"/>
              <a:ea typeface="Roboto" panose="020B0604020202020204" charset="0"/>
              <a:cs typeface="Roboto" panose="020B0604020202020204" charset="0"/>
            </a:endParaRPr>
          </a:p>
          <a:p>
            <a:pPr marL="269875" lvl="2" indent="0">
              <a:spcAft>
                <a:spcPts val="600"/>
              </a:spcAft>
              <a:buNone/>
            </a:pPr>
            <a:endParaRPr lang="cs-CZ" sz="1600" dirty="0">
              <a:solidFill>
                <a:schemeClr val="accent1"/>
              </a:solidFill>
              <a:latin typeface="+mn-lt"/>
              <a:ea typeface="Verdana" panose="020B0604030504040204" pitchFamily="34" charset="0"/>
            </a:endParaRPr>
          </a:p>
          <a:p>
            <a:pPr algn="just"/>
            <a:endParaRPr lang="cs-CZ" sz="1400" dirty="0">
              <a:solidFill>
                <a:schemeClr val="tx2"/>
              </a:solidFill>
            </a:endParaRPr>
          </a:p>
          <a:p>
            <a:pPr marL="0" indent="0" algn="just">
              <a:buNone/>
            </a:pPr>
            <a:endParaRPr lang="cs-CZ" sz="1400" b="1" dirty="0">
              <a:solidFill>
                <a:schemeClr val="tx2"/>
              </a:solidFill>
            </a:endParaRPr>
          </a:p>
          <a:p>
            <a:pPr lvl="0" fontAlgn="base">
              <a:spcBef>
                <a:spcPts val="1000"/>
              </a:spcBef>
              <a:tabLst>
                <a:tab pos="457200" algn="l"/>
              </a:tabLst>
            </a:pPr>
            <a:endParaRPr lang="cs-CZ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7A643368-5C4F-F3A4-71C3-9B6AC6DDD6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546" y="243360"/>
            <a:ext cx="8172908" cy="367166"/>
          </a:xfrm>
        </p:spPr>
        <p:txBody>
          <a:bodyPr>
            <a:normAutofit/>
          </a:bodyPr>
          <a:lstStyle/>
          <a:p>
            <a:pPr marL="342900" lvl="0" indent="-342900" algn="ctr" fontAlgn="base">
              <a:tabLst>
                <a:tab pos="457200" algn="l"/>
              </a:tabLst>
            </a:pPr>
            <a:r>
              <a:rPr lang="cs-CZ" sz="2000" dirty="0"/>
              <a:t>Zdroje informací – kde co najdu?</a:t>
            </a:r>
            <a:endParaRPr lang="cs-CZ" dirty="0"/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E3B157B6-2F11-3E55-B2CC-9B1E8F4D8A0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5837705"/>
            <a:ext cx="469936" cy="367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0616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1ADC87-2027-870B-70ED-DBA9DCF3F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80EB2BCB-A1F8-E4F7-3254-A0036E26160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006257" y="6542584"/>
            <a:ext cx="4067944" cy="315416"/>
          </a:xfrm>
        </p:spPr>
        <p:txBody>
          <a:bodyPr/>
          <a:lstStyle/>
          <a:p>
            <a:pPr fontAlgn="base">
              <a:spcBef>
                <a:spcPts val="1000"/>
              </a:spcBef>
              <a:tabLst>
                <a:tab pos="457200" algn="l"/>
              </a:tabLst>
            </a:pPr>
            <a:r>
              <a:rPr lang="cs-CZ" sz="1100" dirty="0">
                <a:solidFill>
                  <a:schemeClr val="tx2"/>
                </a:solidFill>
              </a:rPr>
              <a:t>Financováno z projektu LIFE </a:t>
            </a:r>
            <a:r>
              <a:rPr lang="cs-CZ" sz="1100" dirty="0" err="1">
                <a:solidFill>
                  <a:schemeClr val="tx2"/>
                </a:solidFill>
              </a:rPr>
              <a:t>for</a:t>
            </a:r>
            <a:r>
              <a:rPr lang="cs-CZ" sz="1100" dirty="0">
                <a:solidFill>
                  <a:schemeClr val="tx2"/>
                </a:solidFill>
              </a:rPr>
              <a:t> </a:t>
            </a:r>
            <a:r>
              <a:rPr lang="cs-CZ" sz="1100" dirty="0" err="1">
                <a:solidFill>
                  <a:schemeClr val="tx2"/>
                </a:solidFill>
              </a:rPr>
              <a:t>Czechia</a:t>
            </a:r>
            <a:r>
              <a:rPr lang="cs-CZ" sz="1100" dirty="0">
                <a:solidFill>
                  <a:schemeClr val="tx2"/>
                </a:solidFill>
              </a:rPr>
              <a:t> (ID projektu 101101830).</a:t>
            </a:r>
          </a:p>
          <a:p>
            <a:pPr lvl="0" fontAlgn="base">
              <a:spcBef>
                <a:spcPts val="1000"/>
              </a:spcBef>
              <a:tabLst>
                <a:tab pos="457200" algn="l"/>
              </a:tabLst>
            </a:pPr>
            <a:endParaRPr lang="cs-CZ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779564DB-8019-B96E-786F-F583DAE0C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9810" y="332656"/>
            <a:ext cx="3562670" cy="5112568"/>
          </a:xfrm>
        </p:spPr>
        <p:txBody>
          <a:bodyPr>
            <a:normAutofit/>
          </a:bodyPr>
          <a:lstStyle/>
          <a:p>
            <a:pPr marL="182563" lvl="0" indent="-160338" algn="ctr" fontAlgn="base">
              <a:tabLst>
                <a:tab pos="457200" algn="l"/>
              </a:tabLst>
            </a:pPr>
            <a:r>
              <a:rPr lang="cs-CZ" dirty="0"/>
              <a:t>Děkujeme za pozornost.</a:t>
            </a:r>
            <a:br>
              <a:rPr lang="cs-CZ" dirty="0"/>
            </a:br>
            <a:br>
              <a:rPr lang="cs-CZ" dirty="0"/>
            </a:br>
            <a:br>
              <a:rPr lang="cs-CZ" dirty="0"/>
            </a:br>
            <a:r>
              <a:rPr lang="cs-CZ" cap="none" dirty="0"/>
              <a:t>Kontaktujte nás:</a:t>
            </a:r>
            <a:br>
              <a:rPr lang="cs-CZ" cap="none" dirty="0"/>
            </a:br>
            <a:br>
              <a:rPr lang="cs-CZ" cap="none" dirty="0"/>
            </a:br>
            <a:r>
              <a:rPr lang="cs-CZ" sz="1800" cap="none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life@mzp.gov.cz</a:t>
            </a:r>
            <a:br>
              <a:rPr lang="cs-CZ" sz="1800" cap="none" dirty="0">
                <a:solidFill>
                  <a:srgbClr val="0070C0"/>
                </a:solidFill>
              </a:rPr>
            </a:br>
            <a:br>
              <a:rPr lang="cs-CZ" sz="1800" cap="none" dirty="0">
                <a:solidFill>
                  <a:srgbClr val="0070C0"/>
                </a:solidFill>
              </a:rPr>
            </a:br>
            <a:r>
              <a:rPr lang="cs-CZ" sz="1800" cap="none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katerina.silberova@mzp.gov.cz</a:t>
            </a:r>
            <a:br>
              <a:rPr lang="cs-CZ" sz="1800" cap="none" dirty="0">
                <a:solidFill>
                  <a:srgbClr val="0070C0"/>
                </a:solidFill>
              </a:rPr>
            </a:br>
            <a:br>
              <a:rPr lang="cs-CZ" sz="1800" cap="none" dirty="0">
                <a:solidFill>
                  <a:srgbClr val="0070C0"/>
                </a:solidFill>
              </a:rPr>
            </a:br>
            <a:r>
              <a:rPr lang="cs-CZ" sz="1800" cap="none" dirty="0">
                <a:solidFill>
                  <a:srgbClr val="0070C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radka.ihringova@mzp.gov.cz</a:t>
            </a:r>
            <a:br>
              <a:rPr lang="cs-CZ" sz="1800" cap="none" dirty="0">
                <a:solidFill>
                  <a:srgbClr val="0070C0"/>
                </a:solidFill>
              </a:rPr>
            </a:br>
            <a:br>
              <a:rPr lang="cs-CZ" sz="1800" cap="none" dirty="0">
                <a:solidFill>
                  <a:srgbClr val="0070C0"/>
                </a:solidFill>
              </a:rPr>
            </a:br>
            <a:br>
              <a:rPr lang="cs-CZ" sz="1800" cap="none" dirty="0">
                <a:solidFill>
                  <a:srgbClr val="0070C0"/>
                </a:solidFill>
              </a:rPr>
            </a:br>
            <a:br>
              <a:rPr lang="cs-CZ" sz="1800" cap="none" dirty="0">
                <a:solidFill>
                  <a:srgbClr val="0070C0"/>
                </a:solidFill>
              </a:rPr>
            </a:br>
            <a:r>
              <a:rPr lang="cs-CZ" cap="none" dirty="0"/>
              <a:t>Informace na:</a:t>
            </a:r>
            <a:br>
              <a:rPr lang="cs-CZ" sz="1800" cap="none" dirty="0">
                <a:solidFill>
                  <a:srgbClr val="0070C0"/>
                </a:solidFill>
              </a:rPr>
            </a:br>
            <a:br>
              <a:rPr lang="cs-CZ" sz="1800" cap="none" dirty="0">
                <a:solidFill>
                  <a:srgbClr val="0070C0"/>
                </a:solidFill>
              </a:rPr>
            </a:br>
            <a:r>
              <a:rPr lang="cs-CZ" sz="1800" cap="none" dirty="0">
                <a:solidFill>
                  <a:srgbClr val="0070C0"/>
                </a:solidFill>
              </a:rPr>
              <a:t>https://www.program-life.cz/</a:t>
            </a:r>
            <a:br>
              <a:rPr lang="cs-CZ" sz="1800" cap="none" dirty="0">
                <a:solidFill>
                  <a:srgbClr val="0070C0"/>
                </a:solidFill>
              </a:rPr>
            </a:br>
            <a:endParaRPr lang="cs-CZ" sz="1800" cap="none" dirty="0">
              <a:solidFill>
                <a:srgbClr val="0070C0"/>
              </a:solidFill>
            </a:endParaRP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B905FD05-F6BD-0006-39B4-00ADD980D3C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810321"/>
            <a:ext cx="469936" cy="367166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932448D6-3B4D-BAFD-9D6F-E5C64BD7A05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2675" t="15981" r="33463" b="5901"/>
          <a:stretch/>
        </p:blipFill>
        <p:spPr>
          <a:xfrm>
            <a:off x="0" y="0"/>
            <a:ext cx="49817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270795"/>
      </p:ext>
    </p:extLst>
  </p:cSld>
  <p:clrMapOvr>
    <a:masterClrMapping/>
  </p:clrMapOvr>
</p:sld>
</file>

<file path=ppt/theme/theme1.xml><?xml version="1.0" encoding="utf-8"?>
<a:theme xmlns:a="http://schemas.openxmlformats.org/drawingml/2006/main" name="MZP_2020_A">
  <a:themeElements>
    <a:clrScheme name="color MZP2020">
      <a:dk1>
        <a:srgbClr val="7BC143"/>
      </a:dk1>
      <a:lt1>
        <a:srgbClr val="FFFFFF"/>
      </a:lt1>
      <a:dk2>
        <a:srgbClr val="000000"/>
      </a:dk2>
      <a:lt2>
        <a:srgbClr val="FFFFFF"/>
      </a:lt2>
      <a:accent1>
        <a:srgbClr val="7BC143"/>
      </a:accent1>
      <a:accent2>
        <a:srgbClr val="A5A5A5"/>
      </a:accent2>
      <a:accent3>
        <a:srgbClr val="467A26"/>
      </a:accent3>
      <a:accent4>
        <a:srgbClr val="7BC143"/>
      </a:accent4>
      <a:accent5>
        <a:srgbClr val="517B14"/>
      </a:accent5>
      <a:accent6>
        <a:srgbClr val="000000"/>
      </a:accent6>
      <a:hlink>
        <a:srgbClr val="FFC000"/>
      </a:hlink>
      <a:folHlink>
        <a:srgbClr val="84C5D6"/>
      </a:folHlink>
    </a:clrScheme>
    <a:fontScheme name="roboto sada">
      <a:majorFont>
        <a:latin typeface="roboto nadpis"/>
        <a:ea typeface=""/>
        <a:cs typeface=""/>
      </a:majorFont>
      <a:minorFont>
        <a:latin typeface="roboto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MZP_sablona_PPT_2020_4-3_mapy" id="{685A75D0-B3AF-4920-B015-6FDED5279ACE}" vid="{1D08FA47-0B73-4FA4-818F-64E3C3D7F7EA}"/>
    </a:ext>
  </a:extLst>
</a:theme>
</file>

<file path=ppt/theme/theme2.xml><?xml version="1.0" encoding="utf-8"?>
<a:theme xmlns:a="http://schemas.openxmlformats.org/drawingml/2006/main" name="Motiv3-finl new">
  <a:themeElements>
    <a:clrScheme name="color MZP2020">
      <a:dk1>
        <a:srgbClr val="7BC143"/>
      </a:dk1>
      <a:lt1>
        <a:srgbClr val="FFFFFF"/>
      </a:lt1>
      <a:dk2>
        <a:srgbClr val="000000"/>
      </a:dk2>
      <a:lt2>
        <a:srgbClr val="FFFFFF"/>
      </a:lt2>
      <a:accent1>
        <a:srgbClr val="7BC143"/>
      </a:accent1>
      <a:accent2>
        <a:srgbClr val="A5A5A5"/>
      </a:accent2>
      <a:accent3>
        <a:srgbClr val="467A26"/>
      </a:accent3>
      <a:accent4>
        <a:srgbClr val="7BC143"/>
      </a:accent4>
      <a:accent5>
        <a:srgbClr val="517B14"/>
      </a:accent5>
      <a:accent6>
        <a:srgbClr val="000000"/>
      </a:accent6>
      <a:hlink>
        <a:srgbClr val="FFC000"/>
      </a:hlink>
      <a:folHlink>
        <a:srgbClr val="84C5D6"/>
      </a:folHlink>
    </a:clrScheme>
    <a:fontScheme name="roboto sada">
      <a:majorFont>
        <a:latin typeface="roboto nadpis"/>
        <a:ea typeface=""/>
        <a:cs typeface=""/>
      </a:majorFont>
      <a:minorFont>
        <a:latin typeface="roboto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MZP_sablona_PPT_2020_4-3_mapy" id="{685A75D0-B3AF-4920-B015-6FDED5279ACE}" vid="{5889D366-6714-4DE9-8EEF-00DC750F9DE7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6B4BFD8E-5AF2-4295-A500-64ECF25993E5}">
  <we:reference id="wa200005566" version="3.0.0.2" store="cs-CZ" storeType="OMEX"/>
  <we:alternateReferences>
    <we:reference id="wa200005566" version="3.0.0.2" store="wa200005566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MŽP (4-3)</Template>
  <TotalTime>1013</TotalTime>
  <Words>1574</Words>
  <Application>Microsoft Office PowerPoint</Application>
  <PresentationFormat>Předvádění na obrazovce (4:3)</PresentationFormat>
  <Paragraphs>139</Paragraphs>
  <Slides>14</Slides>
  <Notes>9</Notes>
  <HiddenSlides>0</HiddenSlides>
  <MMClips>0</MMClips>
  <ScaleCrop>false</ScaleCrop>
  <HeadingPairs>
    <vt:vector size="6" baseType="variant">
      <vt:variant>
        <vt:lpstr>Použitá písma</vt:lpstr>
      </vt:variant>
      <vt:variant>
        <vt:i4>11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14</vt:i4>
      </vt:variant>
    </vt:vector>
  </HeadingPairs>
  <TitlesOfParts>
    <vt:vector size="27" baseType="lpstr">
      <vt:lpstr>Roboto</vt:lpstr>
      <vt:lpstr>Calibri</vt:lpstr>
      <vt:lpstr>Roboto</vt:lpstr>
      <vt:lpstr>Roboto Light</vt:lpstr>
      <vt:lpstr>Aptos</vt:lpstr>
      <vt:lpstr>Wingdings</vt:lpstr>
      <vt:lpstr>Symbol</vt:lpstr>
      <vt:lpstr>Roboto Medium</vt:lpstr>
      <vt:lpstr>Arial</vt:lpstr>
      <vt:lpstr>roboto nadpis</vt:lpstr>
      <vt:lpstr>verdana</vt:lpstr>
      <vt:lpstr>MZP_2020_A</vt:lpstr>
      <vt:lpstr>Motiv3-finl new</vt:lpstr>
      <vt:lpstr>Prezentace aplikace PowerPoint</vt:lpstr>
      <vt:lpstr>Seminář Bruselská úroda 20. 6. 2025</vt:lpstr>
      <vt:lpstr>Co je program life?</vt:lpstr>
      <vt:lpstr>STRUKTURA PROGRAMU</vt:lpstr>
      <vt:lpstr>Témata pro města a obce</vt:lpstr>
      <vt:lpstr>aktuální výzvy 2025</vt:lpstr>
      <vt:lpstr>Příprava a realizace projektu life </vt:lpstr>
      <vt:lpstr>Pro koho je program LIFE určený?  </vt:lpstr>
      <vt:lpstr>Míra podpory</vt:lpstr>
      <vt:lpstr>Zapojení měst a obcí – role v projektech </vt:lpstr>
      <vt:lpstr>Český projekt se zapojením města </vt:lpstr>
      <vt:lpstr>Příklady zahraničních projektů</vt:lpstr>
      <vt:lpstr>Zdroje informací – kde co najdu?</vt:lpstr>
      <vt:lpstr>Děkujeme za pozornost.   Kontaktujte nás:  life@mzp.gov.cz  katerina.silberova@mzp.gov.cz  radka.ihringova@mzp.gov.cz    Informace na:  https://www.program-life.cz/ </vt:lpstr>
    </vt:vector>
  </TitlesOfParts>
  <Company>MZP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Lucie Blažejová</dc:creator>
  <cp:lastModifiedBy>Kateřina Silberová</cp:lastModifiedBy>
  <cp:revision>27</cp:revision>
  <dcterms:created xsi:type="dcterms:W3CDTF">2025-06-13T06:04:28Z</dcterms:created>
  <dcterms:modified xsi:type="dcterms:W3CDTF">2025-06-18T18:42:15Z</dcterms:modified>
</cp:coreProperties>
</file>