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Poppi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0" roundtripDataSignature="AMtx7mhhkYBG5R3B+laxJP6vzn7F3wGM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EE8907-DD58-4A1F-9167-AE043CA6C0B1}">
  <a:tblStyle styleId="{C5EE8907-DD58-4A1F-9167-AE043CA6C0B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Poppins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Poppins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"/>
              <a:t>ikonky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1A2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cs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Galenio</a:t>
            </a:r>
            <a:endParaRPr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cs" sz="1700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Bourání jazykových bariér </a:t>
            </a:r>
            <a:endParaRPr sz="1700">
              <a:solidFill>
                <a:srgbClr val="F4F6FC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700">
                <a:solidFill>
                  <a:srgbClr val="BD131C"/>
                </a:solidFill>
                <a:latin typeface="Poppins"/>
                <a:ea typeface="Poppins"/>
                <a:cs typeface="Poppins"/>
                <a:sym typeface="Poppins"/>
              </a:rPr>
              <a:t>ve zdravotnictví</a:t>
            </a:r>
            <a:endParaRPr b="1" sz="1700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3988800" y="4585675"/>
            <a:ext cx="116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galenio.cz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1A24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>
            <p:ph idx="1" type="subTitle"/>
          </p:nvPr>
        </p:nvSpPr>
        <p:spPr>
          <a:xfrm>
            <a:off x="311700" y="177915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700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12 000 zahraničních pacientů navštíví nemocnice každý měsíc</a:t>
            </a:r>
            <a:endParaRPr b="1" sz="1700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3988800" y="4585675"/>
            <a:ext cx="1166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cs" sz="1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galenio.cz</a:t>
            </a:r>
            <a:endParaRPr b="0" i="0" sz="11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2"/>
          <p:cNvSpPr txBox="1"/>
          <p:nvPr>
            <p:ph idx="1" type="subTitle"/>
          </p:nvPr>
        </p:nvSpPr>
        <p:spPr>
          <a:xfrm>
            <a:off x="311700" y="257175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700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54  miliard korun ztrácí každý rok americké zdravotnictví</a:t>
            </a:r>
            <a:endParaRPr b="1" sz="1700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1A24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/>
          <p:nvPr/>
        </p:nvSpPr>
        <p:spPr>
          <a:xfrm>
            <a:off x="3988800" y="4585675"/>
            <a:ext cx="1166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cs" sz="1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galenio.cz</a:t>
            </a:r>
            <a:endParaRPr b="0" i="0" sz="11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69" name="Google Shape;69;p3"/>
          <p:cNvGraphicFramePr/>
          <p:nvPr/>
        </p:nvGraphicFramePr>
        <p:xfrm>
          <a:off x="1615025" y="753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{C5EE8907-DD58-4A1F-9167-AE043CA6C0B1}</a:tableStyleId>
              </a:tblPr>
              <a:tblGrid>
                <a:gridCol w="1173450"/>
                <a:gridCol w="4416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Země EU celkem 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22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64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Ruská federace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2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Ukrajina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68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Ostatní země bývalého SSSR 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60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Čína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1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Vietnam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20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USA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1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Ostatní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213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Počet cizinců celkem</a:t>
                      </a:r>
                      <a:endParaRPr b="1" sz="10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cs" sz="1200" u="none" cap="none" strike="noStrike">
                          <a:solidFill>
                            <a:srgbClr val="BD131C"/>
                          </a:solidFill>
                        </a:rPr>
                        <a:t>387</a:t>
                      </a:r>
                      <a:endParaRPr b="1" sz="1200" u="none" cap="none" strike="noStrike">
                        <a:solidFill>
                          <a:srgbClr val="BD131C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70" name="Google Shape;70;p3"/>
          <p:cNvGraphicFramePr/>
          <p:nvPr/>
        </p:nvGraphicFramePr>
        <p:xfrm>
          <a:off x="5613325" y="753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{C5EE8907-DD58-4A1F-9167-AE043CA6C0B1}</a:tableStyleId>
              </a:tblPr>
              <a:tblGrid>
                <a:gridCol w="1173450"/>
                <a:gridCol w="61135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Země EU celkem 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14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64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Ruská federace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139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Ukrajina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336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Ostatní země bývalého SSSR 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275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Čína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15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Vietnam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83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USA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1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c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Ostatní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</a:rPr>
                        <a:t>362</a:t>
                      </a:r>
                      <a:endParaRPr b="1" sz="10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cs" sz="10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Počet cizinců celkem</a:t>
                      </a:r>
                      <a:endParaRPr b="1" sz="1000" u="none" cap="none" strike="noStrike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cs" sz="1200" u="none" cap="none" strike="noStrike">
                          <a:solidFill>
                            <a:srgbClr val="BD131C"/>
                          </a:solidFill>
                        </a:rPr>
                        <a:t>1225</a:t>
                      </a:r>
                      <a:endParaRPr b="1" sz="1200" u="none" cap="none" strike="noStrike">
                        <a:solidFill>
                          <a:srgbClr val="BD131C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71" name="Google Shape;71;p3"/>
          <p:cNvSpPr txBox="1"/>
          <p:nvPr>
            <p:ph idx="1" type="subTitle"/>
          </p:nvPr>
        </p:nvSpPr>
        <p:spPr>
          <a:xfrm>
            <a:off x="131425" y="2213950"/>
            <a:ext cx="1281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700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Rok 2021</a:t>
            </a:r>
            <a:endParaRPr b="1" sz="1700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2" name="Google Shape;72;p3"/>
          <p:cNvSpPr txBox="1"/>
          <p:nvPr>
            <p:ph idx="1" type="subTitle"/>
          </p:nvPr>
        </p:nvSpPr>
        <p:spPr>
          <a:xfrm>
            <a:off x="7622600" y="2213950"/>
            <a:ext cx="1281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700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Rok 2022</a:t>
            </a:r>
            <a:endParaRPr b="1" sz="1700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3"/>
          <p:cNvSpPr txBox="1"/>
          <p:nvPr>
            <p:ph idx="1" type="subTitle"/>
          </p:nvPr>
        </p:nvSpPr>
        <p:spPr>
          <a:xfrm>
            <a:off x="3322750" y="50600"/>
            <a:ext cx="2142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cs" sz="1617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Počet ošetřených cizinců</a:t>
            </a:r>
            <a:endParaRPr b="1" sz="1617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1A24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79" name="Google Shape;7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0" name="Google Shape;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6200" y="503886"/>
            <a:ext cx="2440974" cy="396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525" y="445025"/>
            <a:ext cx="3143025" cy="408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8" name="Google Shape;8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562" y="0"/>
            <a:ext cx="721283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/>
        </p:nvSpPr>
        <p:spPr>
          <a:xfrm>
            <a:off x="3988800" y="4585675"/>
            <a:ext cx="1166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cs" sz="1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galenio.cz</a:t>
            </a:r>
            <a:endParaRPr b="0" i="0" sz="11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6"/>
          <p:cNvSpPr txBox="1"/>
          <p:nvPr>
            <p:ph idx="1" type="subTitle"/>
          </p:nvPr>
        </p:nvSpPr>
        <p:spPr>
          <a:xfrm>
            <a:off x="2422050" y="230900"/>
            <a:ext cx="42999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cs" sz="1817">
                <a:solidFill>
                  <a:srgbClr val="051A24"/>
                </a:solidFill>
                <a:latin typeface="Poppins"/>
                <a:ea typeface="Poppins"/>
                <a:cs typeface="Poppins"/>
                <a:sym typeface="Poppins"/>
              </a:rPr>
              <a:t>Kde aplikaci zkoušeli</a:t>
            </a:r>
            <a:endParaRPr b="1" sz="1817">
              <a:solidFill>
                <a:srgbClr val="051A2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5" name="Google Shape;9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9238" y="821300"/>
            <a:ext cx="6725525" cy="381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1A24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/>
        </p:nvSpPr>
        <p:spPr>
          <a:xfrm>
            <a:off x="3988800" y="4585675"/>
            <a:ext cx="1166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cs" sz="1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galenio.cz</a:t>
            </a:r>
            <a:endParaRPr b="0" i="0" sz="11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7"/>
          <p:cNvSpPr txBox="1"/>
          <p:nvPr>
            <p:ph idx="1" type="subTitle"/>
          </p:nvPr>
        </p:nvSpPr>
        <p:spPr>
          <a:xfrm>
            <a:off x="2181450" y="480700"/>
            <a:ext cx="47811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cs" sz="1817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Plánovaný rozvoj</a:t>
            </a:r>
            <a:endParaRPr b="1" sz="1817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7"/>
          <p:cNvSpPr txBox="1"/>
          <p:nvPr>
            <p:ph idx="1" type="subTitle"/>
          </p:nvPr>
        </p:nvSpPr>
        <p:spPr>
          <a:xfrm>
            <a:off x="0" y="1938200"/>
            <a:ext cx="493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Propojení s interními nemocničními systémy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" name="Google Shape;103;p7"/>
          <p:cNvSpPr txBox="1"/>
          <p:nvPr>
            <p:ph idx="1" type="subTitle"/>
          </p:nvPr>
        </p:nvSpPr>
        <p:spPr>
          <a:xfrm>
            <a:off x="116100" y="3693675"/>
            <a:ext cx="47076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Stálé vylepšování technologie překládání pomocí umělé inteligence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7"/>
          <p:cNvSpPr txBox="1"/>
          <p:nvPr>
            <p:ph idx="1" type="subTitle"/>
          </p:nvPr>
        </p:nvSpPr>
        <p:spPr>
          <a:xfrm>
            <a:off x="4785575" y="1938200"/>
            <a:ext cx="39030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Překlady nemocničních zpráv a jiných dokumentů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7"/>
          <p:cNvSpPr txBox="1"/>
          <p:nvPr>
            <p:ph idx="1" type="subTitle"/>
          </p:nvPr>
        </p:nvSpPr>
        <p:spPr>
          <a:xfrm>
            <a:off x="4939813" y="3752775"/>
            <a:ext cx="39030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Mobilní aplikace pro pacienty s daty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6" name="Google Shape;10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2038" y="1100650"/>
            <a:ext cx="715725" cy="7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0862" y="1100650"/>
            <a:ext cx="772416" cy="7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57313" y="2652900"/>
            <a:ext cx="825180" cy="97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22775" y="2775901"/>
            <a:ext cx="537075" cy="91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1A24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"/>
          <p:cNvSpPr txBox="1"/>
          <p:nvPr/>
        </p:nvSpPr>
        <p:spPr>
          <a:xfrm>
            <a:off x="3988800" y="4642475"/>
            <a:ext cx="1166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cs" sz="1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galenio.cz</a:t>
            </a:r>
            <a:endParaRPr b="0" i="0" sz="11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8"/>
          <p:cNvSpPr txBox="1"/>
          <p:nvPr>
            <p:ph idx="1" type="subTitle"/>
          </p:nvPr>
        </p:nvSpPr>
        <p:spPr>
          <a:xfrm>
            <a:off x="2181450" y="372425"/>
            <a:ext cx="4781100" cy="5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cs" sz="1817">
                <a:solidFill>
                  <a:srgbClr val="F4F6FC"/>
                </a:solidFill>
                <a:latin typeface="Poppins"/>
                <a:ea typeface="Poppins"/>
                <a:cs typeface="Poppins"/>
                <a:sym typeface="Poppins"/>
              </a:rPr>
              <a:t>Proč tedy používat</a:t>
            </a:r>
            <a:r>
              <a:rPr b="1" lang="cs" sz="1817">
                <a:solidFill>
                  <a:srgbClr val="BD131C"/>
                </a:solidFill>
                <a:latin typeface="Poppins"/>
                <a:ea typeface="Poppins"/>
                <a:cs typeface="Poppins"/>
                <a:sym typeface="Poppins"/>
              </a:rPr>
              <a:t> Galenio?</a:t>
            </a:r>
            <a:endParaRPr b="1" sz="1817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8"/>
          <p:cNvSpPr txBox="1"/>
          <p:nvPr>
            <p:ph idx="1" type="subTitle"/>
          </p:nvPr>
        </p:nvSpPr>
        <p:spPr>
          <a:xfrm>
            <a:off x="623400" y="1154000"/>
            <a:ext cx="7897200" cy="3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Usnadní komunikaci lékařům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Lékaři se vyhnou stresovým situacím vzniklých  při komunikaci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Urychlý procesy a ušetří nemocnici peníze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Obsáhlá databáze nejpoužívanějších frází z dat ministerstva zdravotnictví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Zajištění všech rozsáhlejších funkcí do budoucna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51A24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cs" sz="3100">
                <a:solidFill>
                  <a:srgbClr val="FFFFFF"/>
                </a:solidFill>
              </a:rPr>
              <a:t>Více u nás na webu:</a:t>
            </a:r>
            <a:endParaRPr b="1" sz="7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p9"/>
          <p:cNvSpPr txBox="1"/>
          <p:nvPr>
            <p:ph idx="1" type="subTitle"/>
          </p:nvPr>
        </p:nvSpPr>
        <p:spPr>
          <a:xfrm>
            <a:off x="311700" y="2797175"/>
            <a:ext cx="85206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cs" sz="2400">
                <a:solidFill>
                  <a:srgbClr val="BD131C"/>
                </a:solidFill>
                <a:latin typeface="Poppins"/>
                <a:ea typeface="Poppins"/>
                <a:cs typeface="Poppins"/>
                <a:sym typeface="Poppins"/>
              </a:rPr>
              <a:t>galenio.cz</a:t>
            </a:r>
            <a:endParaRPr b="1" sz="2400">
              <a:solidFill>
                <a:srgbClr val="BD131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9"/>
          <p:cNvSpPr txBox="1"/>
          <p:nvPr/>
        </p:nvSpPr>
        <p:spPr>
          <a:xfrm>
            <a:off x="3569400" y="3567600"/>
            <a:ext cx="2005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" sz="14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ondra@galenio.cz</a:t>
            </a:r>
            <a:endParaRPr b="0" i="0" sz="14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