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8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7" r:id="rId25"/>
    <p:sldId id="288" r:id="rId26"/>
    <p:sldId id="281" r:id="rId27"/>
    <p:sldId id="282" r:id="rId28"/>
    <p:sldId id="283" r:id="rId29"/>
    <p:sldId id="284" r:id="rId30"/>
    <p:sldId id="285" r:id="rId31"/>
    <p:sldId id="286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oobert Regular"/>
        <a:ea typeface="Roobert Regular"/>
        <a:cs typeface="Roobert Regular"/>
        <a:sym typeface="Roober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5B17305-877E-45C6-8374-0A59A53D90D1}" styleName="">
    <a:tblBg/>
    <a:wholeTbl>
      <a:tcTxStyle b="off" i="off">
        <a:font>
          <a:latin typeface="Roobert Regular"/>
          <a:ea typeface="Roobert Regular"/>
          <a:cs typeface="Roobert Regular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1ECF8B"/>
              </a:solidFill>
              <a:prstDash val="solid"/>
              <a:miter lim="400000"/>
            </a:ln>
          </a:top>
          <a:bottom>
            <a:ln w="12700" cap="flat">
              <a:solidFill>
                <a:srgbClr val="1ECF8B"/>
              </a:solidFill>
              <a:prstDash val="solid"/>
              <a:miter lim="400000"/>
            </a:ln>
          </a:bottom>
          <a:insideH>
            <a:ln w="12700" cap="flat">
              <a:solidFill>
                <a:srgbClr val="1ECF8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1ECF8B"/>
              </a:solidFill>
              <a:prstDash val="solid"/>
              <a:miter lim="400000"/>
            </a:ln>
          </a:top>
          <a:bottom>
            <a:ln w="12700" cap="flat">
              <a:solidFill>
                <a:srgbClr val="1ECF8B"/>
              </a:solidFill>
              <a:prstDash val="solid"/>
              <a:miter lim="400000"/>
            </a:ln>
          </a:bottom>
          <a:insideH>
            <a:ln w="12700" cap="flat">
              <a:solidFill>
                <a:srgbClr val="1ECF8B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1ECF8B"/>
              </a:solidFill>
              <a:prstDash val="solid"/>
              <a:miter lim="400000"/>
            </a:ln>
          </a:left>
          <a:right>
            <a:ln w="12700" cap="flat">
              <a:solidFill>
                <a:srgbClr val="1ECF8B"/>
              </a:solidFill>
              <a:prstDash val="solid"/>
              <a:miter lim="400000"/>
            </a:ln>
          </a:right>
          <a:top>
            <a:ln w="12700" cap="flat">
              <a:solidFill>
                <a:srgbClr val="1ECF8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1ECF8B"/>
              </a:solidFill>
              <a:prstDash val="solid"/>
              <a:miter lim="400000"/>
            </a:ln>
          </a:insideV>
        </a:tcBdr>
        <a:fill>
          <a:solidFill>
            <a:srgbClr val="1ECF8B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EFEFEF"/>
              </a:solidFill>
              <a:prstDash val="solid"/>
              <a:miter lim="400000"/>
            </a:ln>
          </a:left>
          <a:right>
            <a:ln w="12700" cap="flat">
              <a:solidFill>
                <a:srgbClr val="EFEFE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1ECF8B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EFEFEF"/>
              </a:solidFill>
              <a:prstDash val="solid"/>
              <a:miter lim="400000"/>
            </a:ln>
          </a:insideV>
        </a:tcBdr>
        <a:fill>
          <a:solidFill>
            <a:srgbClr val="EFEFE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754"/>
  </p:normalViewPr>
  <p:slideViewPr>
    <p:cSldViewPr snapToGrid="0">
      <p:cViewPr>
        <p:scale>
          <a:sx n="51" d="100"/>
          <a:sy n="51" d="100"/>
        </p:scale>
        <p:origin x="26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Shape 108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5" name="Shape 108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hyperlink" Target="https://www.linkedin.com/in/lukasloun/" TargetMode="External"/><Relationship Id="rId4" Type="http://schemas.openxmlformats.org/officeDocument/2006/relationships/image" Target="../media/image21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hyperlink" Target="https://www.linkedin.com/in/lukasloun/" TargetMode="External"/><Relationship Id="rId4" Type="http://schemas.openxmlformats.org/officeDocument/2006/relationships/image" Target="../media/image2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://www.maia-labs.cz" TargetMode="External"/><Relationship Id="rId4" Type="http://schemas.openxmlformats.org/officeDocument/2006/relationships/image" Target="../media/image24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Logo_with text 1 background_anima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BW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510" y="5315718"/>
            <a:ext cx="10676979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BW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510" y="5315718"/>
            <a:ext cx="10676979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BW placeholder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510" y="5315718"/>
            <a:ext cx="10676979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Color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510" y="5315718"/>
            <a:ext cx="10676979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with text 1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526" y="5298338"/>
            <a:ext cx="21046948" cy="311932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with BW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526" y="5298338"/>
            <a:ext cx="21046948" cy="3119324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with text 1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526" y="5298338"/>
            <a:ext cx="21046948" cy="3119324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grad_b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bg_grad2Artboard 1 copy 26.png" descr="bg_grad2Artboard 1 copy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" y="0"/>
            <a:ext cx="2437413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510" y="5315718"/>
            <a:ext cx="10676979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_with text_grad_b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bg_grad2Artboard 1 copy 26.png" descr="bg_grad2Artboard 1 copy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" y="0"/>
            <a:ext cx="2437413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353" y="5551637"/>
            <a:ext cx="17628788" cy="2612726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>
              <a:defRPr sz="15000" spc="-300">
                <a:solidFill>
                  <a:srgbClr val="000000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4" name="Authors Name 2023"/>
          <p:cNvSpPr txBox="1">
            <a:spLocks noGrp="1"/>
          </p:cNvSpPr>
          <p:nvPr>
            <p:ph type="body" sz="quarter" idx="21"/>
          </p:nvPr>
        </p:nvSpPr>
        <p:spPr>
          <a:xfrm>
            <a:off x="11137239" y="12414250"/>
            <a:ext cx="2109522" cy="82550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indent="0" algn="ctr">
              <a:spcBef>
                <a:spcPts val="0"/>
              </a:spcBef>
              <a:buSzTx/>
              <a:buNone/>
              <a:defRPr sz="2400"/>
            </a:pPr>
            <a:r>
              <a:t>Authors Name</a:t>
            </a:r>
            <a:br/>
            <a:r>
              <a:t>2023</a:t>
            </a:r>
          </a:p>
        </p:txBody>
      </p:sp>
      <p:pic>
        <p:nvPicPr>
          <p:cNvPr id="9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>
              <a:defRPr sz="15000" spc="-300"/>
            </a:lvl1pPr>
          </a:lstStyle>
          <a:p>
            <a:r>
              <a:t>Presentation Title</a:t>
            </a:r>
          </a:p>
        </p:txBody>
      </p:sp>
      <p:sp>
        <p:nvSpPr>
          <p:cNvPr id="104" name="Authors Name 2023"/>
          <p:cNvSpPr txBox="1">
            <a:spLocks noGrp="1"/>
          </p:cNvSpPr>
          <p:nvPr>
            <p:ph type="body" sz="quarter" idx="21"/>
          </p:nvPr>
        </p:nvSpPr>
        <p:spPr>
          <a:xfrm>
            <a:off x="11137239" y="12414250"/>
            <a:ext cx="2109522" cy="82550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pPr>
            <a:r>
              <a:t>Authors Name</a:t>
            </a:r>
            <a:br/>
            <a:r>
              <a:t>2023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background_placeho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bg_grad3Artboard 1 copy 26.png" descr="bg_grad3Artboard 1 copy 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" y="0"/>
            <a:ext cx="24374132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>
              <a:defRPr sz="15000" spc="-300"/>
            </a:lvl1pPr>
          </a:lstStyle>
          <a:p>
            <a:r>
              <a:t>Presentation Title</a:t>
            </a:r>
          </a:p>
        </p:txBody>
      </p:sp>
      <p:sp>
        <p:nvSpPr>
          <p:cNvPr id="115" name="Authors Name 2023"/>
          <p:cNvSpPr txBox="1">
            <a:spLocks noGrp="1"/>
          </p:cNvSpPr>
          <p:nvPr>
            <p:ph type="body" sz="quarter" idx="21"/>
          </p:nvPr>
        </p:nvSpPr>
        <p:spPr>
          <a:xfrm>
            <a:off x="11137239" y="12414250"/>
            <a:ext cx="2109522" cy="82550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pPr>
            <a:r>
              <a:t>Authors Name</a:t>
            </a:r>
            <a:br/>
            <a:r>
              <a:t>2023</a:t>
            </a:r>
          </a:p>
        </p:txBody>
      </p:sp>
      <p:pic>
        <p:nvPicPr>
          <p:cNvPr id="11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bg_grad4Artboard 1 copy 26.png" descr="bg_grad4Artboard 1 copy 26.png"/>
          <p:cNvPicPr>
            <a:picLocks noChangeAspect="1"/>
          </p:cNvPicPr>
          <p:nvPr/>
        </p:nvPicPr>
        <p:blipFill>
          <a:blip r:embed="rId2"/>
          <a:srcRect t="2156" b="2156"/>
          <a:stretch>
            <a:fillRect/>
          </a:stretch>
        </p:blipFill>
        <p:spPr>
          <a:xfrm>
            <a:off x="635000" y="635000"/>
            <a:ext cx="23114000" cy="12446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0"/>
                </a:moveTo>
                <a:cubicBezTo>
                  <a:pt x="1030" y="0"/>
                  <a:pt x="773" y="0"/>
                  <a:pt x="602" y="133"/>
                </a:cubicBezTo>
                <a:cubicBezTo>
                  <a:pt x="355" y="300"/>
                  <a:pt x="161" y="660"/>
                  <a:pt x="72" y="1118"/>
                </a:cubicBezTo>
                <a:cubicBezTo>
                  <a:pt x="0" y="1436"/>
                  <a:pt x="0" y="1912"/>
                  <a:pt x="0" y="2706"/>
                </a:cubicBezTo>
                <a:lnTo>
                  <a:pt x="0" y="18894"/>
                </a:lnTo>
                <a:cubicBezTo>
                  <a:pt x="0" y="19688"/>
                  <a:pt x="0" y="20164"/>
                  <a:pt x="72" y="20482"/>
                </a:cubicBezTo>
                <a:cubicBezTo>
                  <a:pt x="161" y="20940"/>
                  <a:pt x="355" y="21300"/>
                  <a:pt x="602" y="21467"/>
                </a:cubicBezTo>
                <a:cubicBezTo>
                  <a:pt x="773" y="21600"/>
                  <a:pt x="1030" y="21600"/>
                  <a:pt x="1457" y="21600"/>
                </a:cubicBezTo>
                <a:lnTo>
                  <a:pt x="20143" y="21600"/>
                </a:lnTo>
                <a:cubicBezTo>
                  <a:pt x="20570" y="21600"/>
                  <a:pt x="20827" y="21600"/>
                  <a:pt x="20998" y="21467"/>
                </a:cubicBezTo>
                <a:cubicBezTo>
                  <a:pt x="21245" y="21300"/>
                  <a:pt x="21439" y="20940"/>
                  <a:pt x="21528" y="20482"/>
                </a:cubicBezTo>
                <a:cubicBezTo>
                  <a:pt x="21600" y="20164"/>
                  <a:pt x="21600" y="19688"/>
                  <a:pt x="21600" y="18894"/>
                </a:cubicBezTo>
                <a:lnTo>
                  <a:pt x="21600" y="2706"/>
                </a:lnTo>
                <a:cubicBezTo>
                  <a:pt x="21600" y="1912"/>
                  <a:pt x="21600" y="1436"/>
                  <a:pt x="21528" y="1118"/>
                </a:cubicBezTo>
                <a:cubicBezTo>
                  <a:pt x="21439" y="660"/>
                  <a:pt x="21245" y="300"/>
                  <a:pt x="20998" y="133"/>
                </a:cubicBezTo>
                <a:cubicBezTo>
                  <a:pt x="20827" y="0"/>
                  <a:pt x="20570" y="0"/>
                  <a:pt x="20143" y="0"/>
                </a:cubicBezTo>
                <a:lnTo>
                  <a:pt x="145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5" name="Section Title"/>
          <p:cNvSpPr txBox="1">
            <a:spLocks noGrp="1"/>
          </p:cNvSpPr>
          <p:nvPr>
            <p:ph type="body" idx="2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Section Title</a:t>
            </a:r>
          </a:p>
        </p:txBody>
      </p:sp>
      <p:pic>
        <p:nvPicPr>
          <p:cNvPr id="12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copy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bg_grad1Artboard 1 copy 26.png" descr="bg_grad1Artboard 1 copy 26.png"/>
          <p:cNvPicPr>
            <a:picLocks noChangeAspect="1"/>
          </p:cNvPicPr>
          <p:nvPr/>
        </p:nvPicPr>
        <p:blipFill>
          <a:blip r:embed="rId2"/>
          <a:srcRect l="2584" t="4629" r="2584" b="4629"/>
          <a:stretch>
            <a:fillRect/>
          </a:stretch>
        </p:blipFill>
        <p:spPr>
          <a:xfrm>
            <a:off x="634999" y="635000"/>
            <a:ext cx="23114002" cy="12446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0"/>
                </a:moveTo>
                <a:cubicBezTo>
                  <a:pt x="1030" y="0"/>
                  <a:pt x="773" y="0"/>
                  <a:pt x="602" y="133"/>
                </a:cubicBezTo>
                <a:cubicBezTo>
                  <a:pt x="355" y="300"/>
                  <a:pt x="161" y="660"/>
                  <a:pt x="72" y="1118"/>
                </a:cubicBezTo>
                <a:cubicBezTo>
                  <a:pt x="0" y="1436"/>
                  <a:pt x="0" y="1912"/>
                  <a:pt x="0" y="2706"/>
                </a:cubicBezTo>
                <a:lnTo>
                  <a:pt x="0" y="18894"/>
                </a:lnTo>
                <a:cubicBezTo>
                  <a:pt x="0" y="19688"/>
                  <a:pt x="0" y="20164"/>
                  <a:pt x="72" y="20482"/>
                </a:cubicBezTo>
                <a:cubicBezTo>
                  <a:pt x="161" y="20940"/>
                  <a:pt x="355" y="21300"/>
                  <a:pt x="602" y="21467"/>
                </a:cubicBezTo>
                <a:cubicBezTo>
                  <a:pt x="773" y="21600"/>
                  <a:pt x="1030" y="21600"/>
                  <a:pt x="1457" y="21600"/>
                </a:cubicBezTo>
                <a:lnTo>
                  <a:pt x="20143" y="21600"/>
                </a:lnTo>
                <a:cubicBezTo>
                  <a:pt x="20570" y="21600"/>
                  <a:pt x="20827" y="21600"/>
                  <a:pt x="20998" y="21467"/>
                </a:cubicBezTo>
                <a:cubicBezTo>
                  <a:pt x="21245" y="21300"/>
                  <a:pt x="21439" y="20940"/>
                  <a:pt x="21528" y="20482"/>
                </a:cubicBezTo>
                <a:cubicBezTo>
                  <a:pt x="21600" y="20164"/>
                  <a:pt x="21600" y="19688"/>
                  <a:pt x="21600" y="18894"/>
                </a:cubicBezTo>
                <a:lnTo>
                  <a:pt x="21600" y="2706"/>
                </a:lnTo>
                <a:cubicBezTo>
                  <a:pt x="21600" y="1912"/>
                  <a:pt x="21600" y="1436"/>
                  <a:pt x="21528" y="1118"/>
                </a:cubicBezTo>
                <a:cubicBezTo>
                  <a:pt x="21439" y="660"/>
                  <a:pt x="21245" y="300"/>
                  <a:pt x="20998" y="133"/>
                </a:cubicBezTo>
                <a:cubicBezTo>
                  <a:pt x="20827" y="0"/>
                  <a:pt x="20570" y="0"/>
                  <a:pt x="20143" y="0"/>
                </a:cubicBezTo>
                <a:lnTo>
                  <a:pt x="145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5" name="Section Title"/>
          <p:cNvSpPr txBox="1">
            <a:spLocks noGrp="1"/>
          </p:cNvSpPr>
          <p:nvPr>
            <p:ph type="body" idx="2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Section Title</a:t>
            </a:r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copy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bg_grad4Artboard 1 copy 26.png" descr="bg_grad4Artboard 1 copy 26.png"/>
          <p:cNvPicPr>
            <a:picLocks noChangeAspect="1"/>
          </p:cNvPicPr>
          <p:nvPr/>
        </p:nvPicPr>
        <p:blipFill>
          <a:blip r:embed="rId2"/>
          <a:srcRect t="2156" b="2156"/>
          <a:stretch>
            <a:fillRect/>
          </a:stretch>
        </p:blipFill>
        <p:spPr>
          <a:xfrm>
            <a:off x="635000" y="635000"/>
            <a:ext cx="23114000" cy="12446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0"/>
                </a:moveTo>
                <a:cubicBezTo>
                  <a:pt x="1030" y="0"/>
                  <a:pt x="773" y="0"/>
                  <a:pt x="602" y="133"/>
                </a:cubicBezTo>
                <a:cubicBezTo>
                  <a:pt x="355" y="300"/>
                  <a:pt x="161" y="660"/>
                  <a:pt x="72" y="1118"/>
                </a:cubicBezTo>
                <a:cubicBezTo>
                  <a:pt x="0" y="1436"/>
                  <a:pt x="0" y="1912"/>
                  <a:pt x="0" y="2706"/>
                </a:cubicBezTo>
                <a:lnTo>
                  <a:pt x="0" y="18894"/>
                </a:lnTo>
                <a:cubicBezTo>
                  <a:pt x="0" y="19688"/>
                  <a:pt x="0" y="20164"/>
                  <a:pt x="72" y="20482"/>
                </a:cubicBezTo>
                <a:cubicBezTo>
                  <a:pt x="161" y="20940"/>
                  <a:pt x="355" y="21300"/>
                  <a:pt x="602" y="21467"/>
                </a:cubicBezTo>
                <a:cubicBezTo>
                  <a:pt x="773" y="21600"/>
                  <a:pt x="1030" y="21600"/>
                  <a:pt x="1457" y="21600"/>
                </a:cubicBezTo>
                <a:lnTo>
                  <a:pt x="20143" y="21600"/>
                </a:lnTo>
                <a:cubicBezTo>
                  <a:pt x="20570" y="21600"/>
                  <a:pt x="20827" y="21600"/>
                  <a:pt x="20998" y="21467"/>
                </a:cubicBezTo>
                <a:cubicBezTo>
                  <a:pt x="21245" y="21300"/>
                  <a:pt x="21439" y="20940"/>
                  <a:pt x="21528" y="20482"/>
                </a:cubicBezTo>
                <a:cubicBezTo>
                  <a:pt x="21600" y="20164"/>
                  <a:pt x="21600" y="19688"/>
                  <a:pt x="21600" y="18894"/>
                </a:cubicBezTo>
                <a:lnTo>
                  <a:pt x="21600" y="2706"/>
                </a:lnTo>
                <a:cubicBezTo>
                  <a:pt x="21600" y="1912"/>
                  <a:pt x="21600" y="1436"/>
                  <a:pt x="21528" y="1118"/>
                </a:cubicBezTo>
                <a:cubicBezTo>
                  <a:pt x="21439" y="660"/>
                  <a:pt x="21245" y="300"/>
                  <a:pt x="20998" y="133"/>
                </a:cubicBezTo>
                <a:cubicBezTo>
                  <a:pt x="20827" y="0"/>
                  <a:pt x="20570" y="0"/>
                  <a:pt x="20143" y="0"/>
                </a:cubicBezTo>
                <a:lnTo>
                  <a:pt x="145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5" name="Section Title"/>
          <p:cNvSpPr txBox="1">
            <a:spLocks noGrp="1"/>
          </p:cNvSpPr>
          <p:nvPr>
            <p:ph type="body" idx="2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Section Title</a:t>
            </a:r>
          </a:p>
        </p:txBody>
      </p:sp>
      <p:pic>
        <p:nvPicPr>
          <p:cNvPr id="14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copy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bg_grad3Artboard 1 copy 26.png" descr="bg_grad3Artboard 1 copy 26.png"/>
          <p:cNvPicPr>
            <a:picLocks noChangeAspect="1"/>
          </p:cNvPicPr>
          <p:nvPr/>
        </p:nvPicPr>
        <p:blipFill>
          <a:blip r:embed="rId2"/>
          <a:srcRect t="2156" b="2156"/>
          <a:stretch>
            <a:fillRect/>
          </a:stretch>
        </p:blipFill>
        <p:spPr>
          <a:xfrm>
            <a:off x="635000" y="635000"/>
            <a:ext cx="23114000" cy="12446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0"/>
                </a:moveTo>
                <a:cubicBezTo>
                  <a:pt x="1030" y="0"/>
                  <a:pt x="773" y="0"/>
                  <a:pt x="602" y="133"/>
                </a:cubicBezTo>
                <a:cubicBezTo>
                  <a:pt x="355" y="300"/>
                  <a:pt x="161" y="660"/>
                  <a:pt x="72" y="1118"/>
                </a:cubicBezTo>
                <a:cubicBezTo>
                  <a:pt x="0" y="1436"/>
                  <a:pt x="0" y="1912"/>
                  <a:pt x="0" y="2706"/>
                </a:cubicBezTo>
                <a:lnTo>
                  <a:pt x="0" y="18894"/>
                </a:lnTo>
                <a:cubicBezTo>
                  <a:pt x="0" y="19688"/>
                  <a:pt x="0" y="20164"/>
                  <a:pt x="72" y="20482"/>
                </a:cubicBezTo>
                <a:cubicBezTo>
                  <a:pt x="161" y="20940"/>
                  <a:pt x="355" y="21300"/>
                  <a:pt x="602" y="21467"/>
                </a:cubicBezTo>
                <a:cubicBezTo>
                  <a:pt x="773" y="21600"/>
                  <a:pt x="1030" y="21600"/>
                  <a:pt x="1457" y="21600"/>
                </a:cubicBezTo>
                <a:lnTo>
                  <a:pt x="20143" y="21600"/>
                </a:lnTo>
                <a:cubicBezTo>
                  <a:pt x="20570" y="21600"/>
                  <a:pt x="20827" y="21600"/>
                  <a:pt x="20998" y="21467"/>
                </a:cubicBezTo>
                <a:cubicBezTo>
                  <a:pt x="21245" y="21300"/>
                  <a:pt x="21439" y="20940"/>
                  <a:pt x="21528" y="20482"/>
                </a:cubicBezTo>
                <a:cubicBezTo>
                  <a:pt x="21600" y="20164"/>
                  <a:pt x="21600" y="19688"/>
                  <a:pt x="21600" y="18894"/>
                </a:cubicBezTo>
                <a:lnTo>
                  <a:pt x="21600" y="2706"/>
                </a:lnTo>
                <a:cubicBezTo>
                  <a:pt x="21600" y="1912"/>
                  <a:pt x="21600" y="1436"/>
                  <a:pt x="21528" y="1118"/>
                </a:cubicBezTo>
                <a:cubicBezTo>
                  <a:pt x="21439" y="660"/>
                  <a:pt x="21245" y="300"/>
                  <a:pt x="20998" y="133"/>
                </a:cubicBezTo>
                <a:cubicBezTo>
                  <a:pt x="20827" y="0"/>
                  <a:pt x="20570" y="0"/>
                  <a:pt x="20143" y="0"/>
                </a:cubicBezTo>
                <a:lnTo>
                  <a:pt x="145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5" name="Section Title"/>
          <p:cNvSpPr txBox="1">
            <a:spLocks noGrp="1"/>
          </p:cNvSpPr>
          <p:nvPr>
            <p:ph type="body" idx="21"/>
          </p:nvPr>
        </p:nvSpPr>
        <p:spPr>
          <a:xfrm>
            <a:off x="1206496" y="2866628"/>
            <a:ext cx="21971004" cy="798274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Section Title</a:t>
            </a:r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Who are we?…"/>
          <p:cNvSpPr txBox="1">
            <a:spLocks noGrp="1"/>
          </p:cNvSpPr>
          <p:nvPr>
            <p:ph type="body" sz="half" idx="21"/>
          </p:nvPr>
        </p:nvSpPr>
        <p:spPr>
          <a:xfrm>
            <a:off x="3144136" y="4146550"/>
            <a:ext cx="18095728" cy="54229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 copy">
    <p:bg>
      <p:bgPr>
        <a:solidFill>
          <a:srgbClr val="7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Who are we?…"/>
          <p:cNvSpPr txBox="1">
            <a:spLocks noGrp="1"/>
          </p:cNvSpPr>
          <p:nvPr>
            <p:ph type="body" sz="half" idx="21"/>
          </p:nvPr>
        </p:nvSpPr>
        <p:spPr>
          <a:xfrm>
            <a:off x="3144136" y="4146550"/>
            <a:ext cx="18095728" cy="54229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 copy 1">
    <p:bg>
      <p:bgPr>
        <a:solidFill>
          <a:srgbClr val="0BB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Who are we?…"/>
          <p:cNvSpPr txBox="1">
            <a:spLocks noGrp="1"/>
          </p:cNvSpPr>
          <p:nvPr>
            <p:ph type="body" sz="half" idx="21"/>
          </p:nvPr>
        </p:nvSpPr>
        <p:spPr>
          <a:xfrm>
            <a:off x="3144136" y="4146550"/>
            <a:ext cx="18095728" cy="54229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 copy 2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Who are we?…"/>
          <p:cNvSpPr txBox="1">
            <a:spLocks noGrp="1"/>
          </p:cNvSpPr>
          <p:nvPr>
            <p:ph type="body" sz="half" idx="21"/>
          </p:nvPr>
        </p:nvSpPr>
        <p:spPr>
          <a:xfrm>
            <a:off x="3144136" y="4146550"/>
            <a:ext cx="18095728" cy="54229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colo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7F00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1C378B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Background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2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Background copy 1">
    <p:bg>
      <p:bgPr>
        <a:solidFill>
          <a:srgbClr val="7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Background copy 2">
    <p:bg>
      <p:bgPr>
        <a:solidFill>
          <a:srgbClr val="0BB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4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Background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5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260" name="Image"/>
          <p:cNvSpPr>
            <a:spLocks noGrp="1"/>
          </p:cNvSpPr>
          <p:nvPr>
            <p:ph type="pic" idx="22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2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&amp; photo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Helping doctors to see everything…"/>
          <p:cNvSpPr txBox="1"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Helping doctors</a:t>
            </a:r>
            <a:br/>
            <a:r>
              <a:t>to see everything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270" name="Image"/>
          <p:cNvSpPr>
            <a:spLocks noGrp="1"/>
          </p:cNvSpPr>
          <p:nvPr>
            <p:ph type="pic" idx="22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27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8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29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 copy 2">
    <p:bg>
      <p:bgPr>
        <a:solidFill>
          <a:srgbClr val="7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30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 copy 3">
    <p:bg>
      <p:bgPr>
        <a:solidFill>
          <a:srgbClr val="0BB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31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 copy 1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pic>
        <p:nvPicPr>
          <p:cNvPr id="32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478" y="1182347"/>
            <a:ext cx="1040378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334" name="Image"/>
          <p:cNvSpPr>
            <a:spLocks noGrp="1"/>
          </p:cNvSpPr>
          <p:nvPr>
            <p:ph type="pic" idx="22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negativ &amp; phot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Advanced technology and a specially developed algorithm on MAIA HW make the doctor’s job more efficient. It can re-identify findings and simplify administration work by creating a final report."/>
          <p:cNvSpPr txBox="1"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Advanced technology and a specially developed algorithm on MAIA HW make the doctor’s job more efficient. It can re-identify findings and simplify administration work by creating a final report.</a:t>
            </a:r>
          </a:p>
        </p:txBody>
      </p:sp>
      <p:sp>
        <p:nvSpPr>
          <p:cNvPr id="344" name="Image"/>
          <p:cNvSpPr>
            <a:spLocks noGrp="1"/>
          </p:cNvSpPr>
          <p:nvPr>
            <p:ph type="pic" idx="22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4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photo al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EFEFE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354" name="Our hardware makes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3230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C37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Our hardware makes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C37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quality medical care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C37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accessible.</a:t>
            </a:r>
          </a:p>
        </p:txBody>
      </p:sp>
      <p:sp>
        <p:nvSpPr>
          <p:cNvPr id="355" name="It is based on cutting-edge technology (the architecture of AI modules in autonomous cars), but at the same time remains economically affordable even for small practices.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6279058"/>
            <a:ext cx="10592210" cy="623570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1C378B"/>
                </a:solidFill>
              </a:defRPr>
            </a:pPr>
            <a:r>
              <a:t>It is based on cutting-edge technology (the architecture of AI modules in autonomous cars), but at the same time remains economically affordable even for small practices.</a:t>
            </a:r>
          </a:p>
          <a:p>
            <a:pPr marL="0" indent="0">
              <a:buSzTx/>
              <a:buNone/>
              <a:defRPr>
                <a:solidFill>
                  <a:srgbClr val="1C378B"/>
                </a:solidFill>
              </a:defRPr>
            </a:pPr>
            <a:r>
              <a:t>Moreover, it has 10 times lower power consumption than similarly powerful solutions.</a:t>
            </a:r>
          </a:p>
        </p:txBody>
      </p:sp>
      <p:sp>
        <p:nvSpPr>
          <p:cNvPr id="356" name="Image"/>
          <p:cNvSpPr>
            <a:spLocks noGrp="1"/>
          </p:cNvSpPr>
          <p:nvPr>
            <p:ph type="pic" sz="half" idx="23"/>
          </p:nvPr>
        </p:nvSpPr>
        <p:spPr>
          <a:xfrm>
            <a:off x="15120311" y="600385"/>
            <a:ext cx="8759193" cy="125152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5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811" y="1563347"/>
            <a:ext cx="1040378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photo alt copy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EFEFE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366" name="Our hardware makes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3230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Our hardware makes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quality medical care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accessible.</a:t>
            </a:r>
          </a:p>
        </p:txBody>
      </p:sp>
      <p:sp>
        <p:nvSpPr>
          <p:cNvPr id="367" name="It is based on cutting-edge technology (the architecture of AI modules in autonomous cars), but at the same time remains economically affordable even for small practices.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6279058"/>
            <a:ext cx="10592210" cy="623570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1ECF8B"/>
                </a:solidFill>
              </a:defRPr>
            </a:pPr>
            <a:r>
              <a:t>It is based on cutting-edge technology (the architecture of AI modules in autonomous cars), but at the same time remains economically affordable even for small practices.</a:t>
            </a:r>
          </a:p>
          <a:p>
            <a:pPr marL="0" indent="0">
              <a:buSzTx/>
              <a:buNone/>
              <a:defRPr>
                <a:solidFill>
                  <a:srgbClr val="1ECF8B"/>
                </a:solidFill>
              </a:defRPr>
            </a:pPr>
            <a:r>
              <a:t>Moreover, it has 10 times lower power consumption than similarly powerful solutions.</a:t>
            </a:r>
          </a:p>
        </p:txBody>
      </p:sp>
      <p:sp>
        <p:nvSpPr>
          <p:cNvPr id="368" name="Image"/>
          <p:cNvSpPr>
            <a:spLocks noGrp="1"/>
          </p:cNvSpPr>
          <p:nvPr>
            <p:ph type="pic" sz="half" idx="23"/>
          </p:nvPr>
        </p:nvSpPr>
        <p:spPr>
          <a:xfrm>
            <a:off x="15120311" y="600385"/>
            <a:ext cx="8759193" cy="125152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6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photo alt copy 1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EFEFE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378" name="Our hardware makes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3230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7F00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Our hardware makes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7F00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quality medical care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7F00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accessible.</a:t>
            </a:r>
          </a:p>
        </p:txBody>
      </p:sp>
      <p:sp>
        <p:nvSpPr>
          <p:cNvPr id="379" name="It is based on cutting-edge technology (the architecture of AI modules in autonomous cars), but at the same time remains economically affordable even for small practices.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6279058"/>
            <a:ext cx="10592210" cy="623570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7F00FF"/>
                </a:solidFill>
              </a:defRPr>
            </a:pPr>
            <a:r>
              <a:t>It is based on cutting-edge technology (the architecture of AI modules in autonomous cars), but at the same time remains economically affordable even for small practices.</a:t>
            </a:r>
          </a:p>
          <a:p>
            <a:pPr marL="0" indent="0">
              <a:buSzTx/>
              <a:buNone/>
              <a:defRPr>
                <a:solidFill>
                  <a:srgbClr val="7F00FF"/>
                </a:solidFill>
              </a:defRPr>
            </a:pPr>
            <a:r>
              <a:t>Moreover, it has 10 times lower power consumption than similarly powerful solutions.</a:t>
            </a:r>
          </a:p>
        </p:txBody>
      </p:sp>
      <p:sp>
        <p:nvSpPr>
          <p:cNvPr id="380" name="Image"/>
          <p:cNvSpPr>
            <a:spLocks noGrp="1"/>
          </p:cNvSpPr>
          <p:nvPr>
            <p:ph type="pic" sz="half" idx="23"/>
          </p:nvPr>
        </p:nvSpPr>
        <p:spPr>
          <a:xfrm>
            <a:off x="15120311" y="600385"/>
            <a:ext cx="8759193" cy="125152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811" y="1563347"/>
            <a:ext cx="1040378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photo alt copy 2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EFEFE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390" name="Our hardware makes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3230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0BBEE7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Our hardware makes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0BBEE7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quality medical care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0BBEE7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accessible.</a:t>
            </a:r>
          </a:p>
        </p:txBody>
      </p:sp>
      <p:sp>
        <p:nvSpPr>
          <p:cNvPr id="391" name="It is based on cutting-edge technology (the architecture of AI modules in autonomous cars), but at the same time remains economically affordable even for small practices.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6279058"/>
            <a:ext cx="10592210" cy="623570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0BBEE7"/>
                </a:solidFill>
              </a:defRPr>
            </a:pPr>
            <a:r>
              <a:t>It is based on cutting-edge technology (the architecture of AI modules in autonomous cars), but at the same time remains economically affordable even for small practices.</a:t>
            </a:r>
          </a:p>
          <a:p>
            <a:pPr marL="0" indent="0">
              <a:buSzTx/>
              <a:buNone/>
              <a:defRPr>
                <a:solidFill>
                  <a:srgbClr val="0BBEE7"/>
                </a:solidFill>
              </a:defRPr>
            </a:pPr>
            <a:r>
              <a:t>Moreover, it has 10 times lower power consumption than similarly powerful solutions.</a:t>
            </a:r>
          </a:p>
        </p:txBody>
      </p:sp>
      <p:sp>
        <p:nvSpPr>
          <p:cNvPr id="392" name="Image"/>
          <p:cNvSpPr>
            <a:spLocks noGrp="1"/>
          </p:cNvSpPr>
          <p:nvPr>
            <p:ph type="pic" sz="half" idx="23"/>
          </p:nvPr>
        </p:nvSpPr>
        <p:spPr>
          <a:xfrm>
            <a:off x="15120311" y="600385"/>
            <a:ext cx="8759193" cy="125152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9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811" y="1563347"/>
            <a:ext cx="1040378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02" name="Every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937259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Every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3 minutes</a:t>
            </a:r>
          </a:p>
        </p:txBody>
      </p:sp>
      <p:sp>
        <p:nvSpPr>
          <p:cNvPr id="403" name="One european dies of colorectal cancer"/>
          <p:cNvSpPr txBox="1">
            <a:spLocks noGrp="1"/>
          </p:cNvSpPr>
          <p:nvPr>
            <p:ph type="body" sz="quarter" idx="22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One european dies</a:t>
            </a:r>
            <a:br/>
            <a:r>
              <a:t>of colorectal cancer</a:t>
            </a:r>
          </a:p>
        </p:txBody>
      </p:sp>
      <p:pic>
        <p:nvPicPr>
          <p:cNvPr id="4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13" name="for people born after the year 1990"/>
          <p:cNvSpPr txBox="1">
            <a:spLocks noGrp="1"/>
          </p:cNvSpPr>
          <p:nvPr>
            <p:ph type="body" sz="quarter" idx="21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sp>
        <p:nvSpPr>
          <p:cNvPr id="414" name="2× higher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937259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pic>
        <p:nvPicPr>
          <p:cNvPr id="4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copy 3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1C37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24" name="Easily curable, when found in early stage."/>
          <p:cNvSpPr txBox="1">
            <a:spLocks noGrp="1"/>
          </p:cNvSpPr>
          <p:nvPr>
            <p:ph type="body" sz="quarter" idx="21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Easily curable, when</a:t>
            </a:r>
            <a:br/>
            <a:r>
              <a:t>found in early stage.</a:t>
            </a:r>
          </a:p>
        </p:txBody>
      </p:sp>
      <p:sp>
        <p:nvSpPr>
          <p:cNvPr id="425" name="Slowest…"/>
          <p:cNvSpPr txBox="1">
            <a:spLocks noGrp="1"/>
          </p:cNvSpPr>
          <p:nvPr>
            <p:ph type="body" sz="quarter" idx="22"/>
          </p:nvPr>
        </p:nvSpPr>
        <p:spPr>
          <a:xfrm>
            <a:off x="1422400" y="937259"/>
            <a:ext cx="10299117" cy="63754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Slowest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growing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cancer</a:t>
            </a:r>
          </a:p>
        </p:txBody>
      </p:sp>
      <p:pic>
        <p:nvPicPr>
          <p:cNvPr id="42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copy 4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0BBEE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35" name="CRC is the second biggest cancer killer in Europe"/>
          <p:cNvSpPr txBox="1">
            <a:spLocks noGrp="1"/>
          </p:cNvSpPr>
          <p:nvPr>
            <p:ph type="body" sz="quarter" idx="21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CRC is the second biggest</a:t>
            </a:r>
            <a:br/>
            <a:r>
              <a:t>cancer killer in Europe</a:t>
            </a:r>
          </a:p>
        </p:txBody>
      </p:sp>
      <p:sp>
        <p:nvSpPr>
          <p:cNvPr id="436" name="Second biggest cancer killer"/>
          <p:cNvSpPr txBox="1">
            <a:spLocks noGrp="1"/>
          </p:cNvSpPr>
          <p:nvPr>
            <p:ph type="body" sz="half" idx="22"/>
          </p:nvPr>
        </p:nvSpPr>
        <p:spPr>
          <a:xfrm>
            <a:off x="1422400" y="937259"/>
            <a:ext cx="10299117" cy="83058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Second</a:t>
            </a:r>
            <a:br/>
            <a:r>
              <a:t>biggest cancer</a:t>
            </a:r>
            <a:br/>
            <a:r>
              <a:t>killer</a:t>
            </a:r>
          </a:p>
        </p:txBody>
      </p:sp>
      <p:pic>
        <p:nvPicPr>
          <p:cNvPr id="4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copy 1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46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22250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447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sp>
        <p:nvSpPr>
          <p:cNvPr id="448" name="illstrtn.png"/>
          <p:cNvSpPr>
            <a:spLocks noGrp="1"/>
          </p:cNvSpPr>
          <p:nvPr>
            <p:ph type="pic" idx="23"/>
          </p:nvPr>
        </p:nvSpPr>
        <p:spPr>
          <a:xfrm>
            <a:off x="10839299" y="1128069"/>
            <a:ext cx="12241216" cy="114598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4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copy 2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0BBEE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58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22250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459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sp>
        <p:nvSpPr>
          <p:cNvPr id="460" name="illstrtn.png"/>
          <p:cNvSpPr>
            <a:spLocks noGrp="1"/>
          </p:cNvSpPr>
          <p:nvPr>
            <p:ph type="pic" idx="23"/>
          </p:nvPr>
        </p:nvSpPr>
        <p:spPr>
          <a:xfrm>
            <a:off x="10839299" y="1128069"/>
            <a:ext cx="12241216" cy="114598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4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copy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Rounded Rectangle"/>
          <p:cNvSpPr/>
          <p:nvPr/>
        </p:nvSpPr>
        <p:spPr>
          <a:xfrm>
            <a:off x="628054" y="635000"/>
            <a:ext cx="23127892" cy="12446000"/>
          </a:xfrm>
          <a:prstGeom prst="roundRect">
            <a:avLst>
              <a:gd name="adj" fmla="val 8013"/>
            </a:avLst>
          </a:prstGeom>
          <a:solidFill>
            <a:srgbClr val="1C37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470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1422400" y="1254759"/>
            <a:ext cx="10299117" cy="22250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471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1422400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sp>
        <p:nvSpPr>
          <p:cNvPr id="472" name="illstrtn.png"/>
          <p:cNvSpPr>
            <a:spLocks noGrp="1"/>
          </p:cNvSpPr>
          <p:nvPr>
            <p:ph type="pic" idx="23"/>
          </p:nvPr>
        </p:nvSpPr>
        <p:spPr>
          <a:xfrm>
            <a:off x="10839299" y="1128069"/>
            <a:ext cx="12241216" cy="114598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4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7042442" y="4219028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482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7042442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pic>
        <p:nvPicPr>
          <p:cNvPr id="48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alt copy">
    <p:bg>
      <p:bgPr>
        <a:solidFill>
          <a:srgbClr val="7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7042442" y="4219028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492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7042442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pic>
        <p:nvPicPr>
          <p:cNvPr id="49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alt copy 1">
    <p:bg>
      <p:bgPr>
        <a:solidFill>
          <a:srgbClr val="0BB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7042442" y="4219028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502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7042442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pic>
        <p:nvPicPr>
          <p:cNvPr id="50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big facts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Rectangle"/>
          <p:cNvSpPr/>
          <p:nvPr/>
        </p:nvSpPr>
        <p:spPr>
          <a:xfrm>
            <a:off x="12192000" y="0"/>
            <a:ext cx="12192000" cy="13716000"/>
          </a:xfrm>
          <a:prstGeom prst="roundRect">
            <a:avLst>
              <a:gd name="adj" fmla="val 0"/>
            </a:avLst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12" name="Rectangle"/>
          <p:cNvSpPr/>
          <p:nvPr/>
        </p:nvSpPr>
        <p:spPr>
          <a:xfrm>
            <a:off x="0" y="0"/>
            <a:ext cx="12192000" cy="13716000"/>
          </a:xfrm>
          <a:prstGeom prst="roundRect">
            <a:avLst>
              <a:gd name="adj" fmla="val 0"/>
            </a:avLst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13" name="2×…"/>
          <p:cNvSpPr txBox="1">
            <a:spLocks noGrp="1"/>
          </p:cNvSpPr>
          <p:nvPr>
            <p:ph type="body" sz="quarter" idx="21"/>
          </p:nvPr>
        </p:nvSpPr>
        <p:spPr>
          <a:xfrm>
            <a:off x="1596423" y="3838028"/>
            <a:ext cx="8999154" cy="5768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powerful than MacBook Pro M1</a:t>
            </a:r>
            <a:endParaRPr sz="1200" spc="-24">
              <a:solidFill>
                <a:srgbClr val="000000"/>
              </a:solidFill>
            </a:endParaRPr>
          </a:p>
        </p:txBody>
      </p:sp>
      <p:pic>
        <p:nvPicPr>
          <p:cNvPr id="5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6679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big facts cop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Rectangle"/>
          <p:cNvSpPr/>
          <p:nvPr/>
        </p:nvSpPr>
        <p:spPr>
          <a:xfrm>
            <a:off x="12192000" y="0"/>
            <a:ext cx="12192000" cy="13716001"/>
          </a:xfrm>
          <a:prstGeom prst="roundRect">
            <a:avLst>
              <a:gd name="adj" fmla="val 0"/>
            </a:avLst>
          </a:prstGeom>
          <a:solidFill>
            <a:srgbClr val="1C37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24" name="Rectangle"/>
          <p:cNvSpPr/>
          <p:nvPr/>
        </p:nvSpPr>
        <p:spPr>
          <a:xfrm>
            <a:off x="0" y="0"/>
            <a:ext cx="12192000" cy="13716001"/>
          </a:xfrm>
          <a:prstGeom prst="roundRect">
            <a:avLst>
              <a:gd name="adj" fmla="val 0"/>
            </a:avLst>
          </a:prstGeom>
          <a:solidFill>
            <a:srgbClr val="0BBEE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25" name="2×…"/>
          <p:cNvSpPr txBox="1">
            <a:spLocks noGrp="1"/>
          </p:cNvSpPr>
          <p:nvPr>
            <p:ph type="body" sz="quarter" idx="21"/>
          </p:nvPr>
        </p:nvSpPr>
        <p:spPr>
          <a:xfrm>
            <a:off x="1596423" y="3838028"/>
            <a:ext cx="8999154" cy="5768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powerful than MacBook Pro M1</a:t>
            </a:r>
            <a:endParaRPr sz="1200" spc="-24">
              <a:solidFill>
                <a:srgbClr val="000000"/>
              </a:solidFill>
            </a:endParaRPr>
          </a:p>
        </p:txBody>
      </p:sp>
      <p:sp>
        <p:nvSpPr>
          <p:cNvPr id="526" name="10×…"/>
          <p:cNvSpPr txBox="1">
            <a:spLocks noGrp="1"/>
          </p:cNvSpPr>
          <p:nvPr>
            <p:ph type="body" sz="quarter" idx="22"/>
          </p:nvPr>
        </p:nvSpPr>
        <p:spPr>
          <a:xfrm>
            <a:off x="13052021" y="3838028"/>
            <a:ext cx="10471957" cy="5768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10×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Lower consumption than similarly powerful solutions</a:t>
            </a:r>
            <a:endParaRPr sz="1200" spc="-24">
              <a:solidFill>
                <a:srgbClr val="000000"/>
              </a:solidFill>
            </a:endParaRPr>
          </a:p>
        </p:txBody>
      </p:sp>
      <p:pic>
        <p:nvPicPr>
          <p:cNvPr id="5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6679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act &amp; photo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Rectangle"/>
          <p:cNvSpPr/>
          <p:nvPr/>
        </p:nvSpPr>
        <p:spPr>
          <a:xfrm>
            <a:off x="0" y="0"/>
            <a:ext cx="12192000" cy="13716001"/>
          </a:xfrm>
          <a:prstGeom prst="roundRect">
            <a:avLst>
              <a:gd name="adj" fmla="val 0"/>
            </a:avLst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37" name="2×…"/>
          <p:cNvSpPr txBox="1">
            <a:spLocks noGrp="1"/>
          </p:cNvSpPr>
          <p:nvPr>
            <p:ph type="body" sz="quarter" idx="21"/>
          </p:nvPr>
        </p:nvSpPr>
        <p:spPr>
          <a:xfrm>
            <a:off x="1596423" y="3838028"/>
            <a:ext cx="8999154" cy="5768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powerful than MacBook Pro M1</a:t>
            </a:r>
            <a:endParaRPr sz="1200" spc="-24">
              <a:solidFill>
                <a:srgbClr val="000000"/>
              </a:solidFill>
            </a:endParaRPr>
          </a:p>
        </p:txBody>
      </p:sp>
      <p:sp>
        <p:nvSpPr>
          <p:cNvPr id="538" name="Text"/>
          <p:cNvSpPr txBox="1"/>
          <p:nvPr/>
        </p:nvSpPr>
        <p:spPr>
          <a:xfrm>
            <a:off x="15322550" y="4510057"/>
            <a:ext cx="1651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defRPr sz="1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539" name="Image"/>
          <p:cNvSpPr>
            <a:spLocks noGrp="1"/>
          </p:cNvSpPr>
          <p:nvPr>
            <p:ph type="pic" idx="22"/>
          </p:nvPr>
        </p:nvSpPr>
        <p:spPr>
          <a:xfrm>
            <a:off x="23611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54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678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act_gradiant &amp; photo cop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bg_grad4Artboard 1 copy 26.png" descr="bg_grad4Artboard 1 copy 26.png"/>
          <p:cNvPicPr>
            <a:picLocks noChangeAspect="1"/>
          </p:cNvPicPr>
          <p:nvPr/>
        </p:nvPicPr>
        <p:blipFill>
          <a:blip r:embed="rId2"/>
          <a:srcRect l="16553" r="36185"/>
          <a:stretch>
            <a:fillRect/>
          </a:stretch>
        </p:blipFill>
        <p:spPr>
          <a:xfrm>
            <a:off x="-924" y="-204003"/>
            <a:ext cx="11862129" cy="14124006"/>
          </a:xfrm>
          <a:prstGeom prst="rect">
            <a:avLst/>
          </a:prstGeom>
          <a:ln w="12700">
            <a:miter lim="400000"/>
          </a:ln>
        </p:spPr>
      </p:pic>
      <p:sp>
        <p:nvSpPr>
          <p:cNvPr id="549" name="2×…"/>
          <p:cNvSpPr txBox="1">
            <a:spLocks noGrp="1"/>
          </p:cNvSpPr>
          <p:nvPr>
            <p:ph type="body" sz="quarter" idx="21"/>
          </p:nvPr>
        </p:nvSpPr>
        <p:spPr>
          <a:xfrm>
            <a:off x="1443299" y="3838028"/>
            <a:ext cx="8999153" cy="5768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powerful than MacBook Pro M1</a:t>
            </a:r>
            <a:endParaRPr sz="1200" spc="-24">
              <a:solidFill>
                <a:srgbClr val="000000"/>
              </a:solidFill>
            </a:endParaRPr>
          </a:p>
        </p:txBody>
      </p:sp>
      <p:sp>
        <p:nvSpPr>
          <p:cNvPr id="550" name="Text"/>
          <p:cNvSpPr txBox="1"/>
          <p:nvPr/>
        </p:nvSpPr>
        <p:spPr>
          <a:xfrm>
            <a:off x="15322550" y="4510057"/>
            <a:ext cx="1651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defRPr sz="1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551" name="Image"/>
          <p:cNvSpPr>
            <a:spLocks noGrp="1"/>
          </p:cNvSpPr>
          <p:nvPr>
            <p:ph type="pic" idx="22"/>
          </p:nvPr>
        </p:nvSpPr>
        <p:spPr>
          <a:xfrm>
            <a:off x="23611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5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554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act_gradiant &amp; photo copy 1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Text"/>
          <p:cNvSpPr txBox="1"/>
          <p:nvPr/>
        </p:nvSpPr>
        <p:spPr>
          <a:xfrm>
            <a:off x="15322550" y="4510057"/>
            <a:ext cx="1651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defRPr sz="1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561" name="Image"/>
          <p:cNvSpPr>
            <a:spLocks noGrp="1"/>
          </p:cNvSpPr>
          <p:nvPr>
            <p:ph type="pic" idx="21"/>
          </p:nvPr>
        </p:nvSpPr>
        <p:spPr>
          <a:xfrm>
            <a:off x="23611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562" name="bg_grad1Artboard 1 copy 26.png" descr="bg_grad1Artboard 1 copy 26.png"/>
          <p:cNvPicPr>
            <a:picLocks noChangeAspect="1"/>
          </p:cNvPicPr>
          <p:nvPr/>
        </p:nvPicPr>
        <p:blipFill>
          <a:blip r:embed="rId2"/>
          <a:srcRect l="26369" r="26369"/>
          <a:stretch>
            <a:fillRect/>
          </a:stretch>
        </p:blipFill>
        <p:spPr>
          <a:xfrm>
            <a:off x="-924" y="-204003"/>
            <a:ext cx="11862128" cy="14124006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2×…"/>
          <p:cNvSpPr txBox="1"/>
          <p:nvPr/>
        </p:nvSpPr>
        <p:spPr>
          <a:xfrm>
            <a:off x="1443299" y="3838028"/>
            <a:ext cx="8999153" cy="576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80000"/>
              </a:lnSpc>
              <a:spcBef>
                <a:spcPts val="2000"/>
              </a:spcBef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</a:t>
            </a:r>
          </a:p>
          <a:p>
            <a:pPr algn="ctr">
              <a:lnSpc>
                <a:spcPct val="80000"/>
              </a:lnSpc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More powerful than MacBook Pro M1</a:t>
            </a:r>
            <a:endParaRPr sz="1200" spc="-24">
              <a:solidFill>
                <a:srgbClr val="000000"/>
              </a:solidFill>
            </a:endParaRPr>
          </a:p>
        </p:txBody>
      </p:sp>
      <p:pic>
        <p:nvPicPr>
          <p:cNvPr id="56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554" y="1563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5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 alt copy 2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2× higher…"/>
          <p:cNvSpPr txBox="1">
            <a:spLocks noGrp="1"/>
          </p:cNvSpPr>
          <p:nvPr>
            <p:ph type="body" sz="quarter" idx="21"/>
          </p:nvPr>
        </p:nvSpPr>
        <p:spPr>
          <a:xfrm>
            <a:off x="7042442" y="4219028"/>
            <a:ext cx="10299117" cy="44450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2× higher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probability</a:t>
            </a:r>
          </a:p>
        </p:txBody>
      </p:sp>
      <p:sp>
        <p:nvSpPr>
          <p:cNvPr id="573" name="for people born after the year 1990"/>
          <p:cNvSpPr txBox="1">
            <a:spLocks noGrp="1"/>
          </p:cNvSpPr>
          <p:nvPr>
            <p:ph type="body" sz="quarter" idx="22"/>
          </p:nvPr>
        </p:nvSpPr>
        <p:spPr>
          <a:xfrm>
            <a:off x="7042442" y="10965357"/>
            <a:ext cx="10299117" cy="15494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for people born</a:t>
            </a:r>
            <a:br/>
            <a:r>
              <a:t>after the year 1990</a:t>
            </a:r>
          </a:p>
        </p:txBody>
      </p:sp>
      <p:sp>
        <p:nvSpPr>
          <p:cNvPr id="574" name="MAIA"/>
          <p:cNvSpPr txBox="1"/>
          <p:nvPr/>
        </p:nvSpPr>
        <p:spPr>
          <a:xfrm>
            <a:off x="11764517" y="1435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MAIA</a:t>
            </a:r>
          </a:p>
        </p:txBody>
      </p:sp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Rectangle"/>
          <p:cNvSpPr/>
          <p:nvPr/>
        </p:nvSpPr>
        <p:spPr>
          <a:xfrm>
            <a:off x="0" y="0"/>
            <a:ext cx="6096000" cy="13716000"/>
          </a:xfrm>
          <a:prstGeom prst="rect">
            <a:avLst/>
          </a:prstGeom>
          <a:solidFill>
            <a:srgbClr val="2961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3" name="Rectangle"/>
          <p:cNvSpPr/>
          <p:nvPr/>
        </p:nvSpPr>
        <p:spPr>
          <a:xfrm>
            <a:off x="6096000" y="-1"/>
            <a:ext cx="6096000" cy="13716001"/>
          </a:xfrm>
          <a:prstGeom prst="rect">
            <a:avLst/>
          </a:prstGeom>
          <a:solidFill>
            <a:srgbClr val="3C88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4" name="Rectangle"/>
          <p:cNvSpPr/>
          <p:nvPr/>
        </p:nvSpPr>
        <p:spPr>
          <a:xfrm>
            <a:off x="12192000" y="-1"/>
            <a:ext cx="6096000" cy="13716001"/>
          </a:xfrm>
          <a:prstGeom prst="rect">
            <a:avLst/>
          </a:prstGeom>
          <a:solidFill>
            <a:srgbClr val="46B48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5" name="Rectangle"/>
          <p:cNvSpPr/>
          <p:nvPr/>
        </p:nvSpPr>
        <p:spPr>
          <a:xfrm>
            <a:off x="18288000" y="-1"/>
            <a:ext cx="6096000" cy="13716001"/>
          </a:xfrm>
          <a:prstGeom prst="rect">
            <a:avLst/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6" name="Triangle"/>
          <p:cNvSpPr/>
          <p:nvPr/>
        </p:nvSpPr>
        <p:spPr>
          <a:xfrm rot="13500000">
            <a:off x="5460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2961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7" name="Triangle"/>
          <p:cNvSpPr/>
          <p:nvPr/>
        </p:nvSpPr>
        <p:spPr>
          <a:xfrm rot="13500000">
            <a:off x="11556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C88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8" name="Triangle"/>
          <p:cNvSpPr/>
          <p:nvPr/>
        </p:nvSpPr>
        <p:spPr>
          <a:xfrm rot="13500000">
            <a:off x="17653000" y="62230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46B48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589" name="Detection"/>
          <p:cNvSpPr txBox="1">
            <a:spLocks noGrp="1"/>
          </p:cNvSpPr>
          <p:nvPr>
            <p:ph type="body" sz="quarter" idx="21"/>
          </p:nvPr>
        </p:nvSpPr>
        <p:spPr>
          <a:xfrm>
            <a:off x="444991" y="361950"/>
            <a:ext cx="5206017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Detection</a:t>
            </a:r>
          </a:p>
        </p:txBody>
      </p:sp>
      <p:sp>
        <p:nvSpPr>
          <p:cNvPr id="590" name="Classification"/>
          <p:cNvSpPr txBox="1">
            <a:spLocks noGrp="1"/>
          </p:cNvSpPr>
          <p:nvPr>
            <p:ph type="body" sz="quarter" idx="22"/>
          </p:nvPr>
        </p:nvSpPr>
        <p:spPr>
          <a:xfrm>
            <a:off x="6536520" y="361950"/>
            <a:ext cx="5410302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Classification</a:t>
            </a:r>
          </a:p>
        </p:txBody>
      </p:sp>
      <p:sp>
        <p:nvSpPr>
          <p:cNvPr id="591" name="Measurment"/>
          <p:cNvSpPr txBox="1">
            <a:spLocks noGrp="1"/>
          </p:cNvSpPr>
          <p:nvPr>
            <p:ph type="body" sz="quarter" idx="23"/>
          </p:nvPr>
        </p:nvSpPr>
        <p:spPr>
          <a:xfrm>
            <a:off x="12636990" y="361950"/>
            <a:ext cx="5206019" cy="10541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Measurment</a:t>
            </a:r>
          </a:p>
        </p:txBody>
      </p:sp>
      <p:sp>
        <p:nvSpPr>
          <p:cNvPr id="592" name="Medical report"/>
          <p:cNvSpPr txBox="1">
            <a:spLocks noGrp="1"/>
          </p:cNvSpPr>
          <p:nvPr>
            <p:ph type="body" sz="quarter" idx="24"/>
          </p:nvPr>
        </p:nvSpPr>
        <p:spPr>
          <a:xfrm>
            <a:off x="18724948" y="361950"/>
            <a:ext cx="5222103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Medical report</a:t>
            </a:r>
          </a:p>
        </p:txBody>
      </p:sp>
      <p:sp>
        <p:nvSpPr>
          <p:cNvPr id="593" name="Detection of lesions and polyps in real time"/>
          <p:cNvSpPr txBox="1">
            <a:spLocks noGrp="1"/>
          </p:cNvSpPr>
          <p:nvPr>
            <p:ph type="body" sz="quarter" idx="25"/>
          </p:nvPr>
        </p:nvSpPr>
        <p:spPr>
          <a:xfrm>
            <a:off x="489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594" name="Classification of findings  Optical histology"/>
          <p:cNvSpPr txBox="1">
            <a:spLocks noGrp="1"/>
          </p:cNvSpPr>
          <p:nvPr>
            <p:ph type="body" sz="quarter" idx="26"/>
          </p:nvPr>
        </p:nvSpPr>
        <p:spPr>
          <a:xfrm>
            <a:off x="654501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Classification</a:t>
            </a:r>
            <a:br/>
            <a:r>
              <a:t>of findings</a:t>
            </a:r>
            <a:br/>
            <a:br/>
            <a:r>
              <a:t>Optical histology</a:t>
            </a:r>
          </a:p>
        </p:txBody>
      </p:sp>
      <p:sp>
        <p:nvSpPr>
          <p:cNvPr id="595" name="Automatic measurment of polyps and lesions"/>
          <p:cNvSpPr txBox="1">
            <a:spLocks noGrp="1"/>
          </p:cNvSpPr>
          <p:nvPr>
            <p:ph type="body" sz="quarter" idx="27"/>
          </p:nvPr>
        </p:nvSpPr>
        <p:spPr>
          <a:xfrm>
            <a:off x="12681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measurment</a:t>
            </a:r>
            <a:br/>
            <a:r>
              <a:t>of polyps and lesions</a:t>
            </a:r>
          </a:p>
        </p:txBody>
      </p:sp>
      <p:sp>
        <p:nvSpPr>
          <p:cNvPr id="596" name="Final report inscluding size, type and picture of findings"/>
          <p:cNvSpPr txBox="1">
            <a:spLocks noGrp="1"/>
          </p:cNvSpPr>
          <p:nvPr>
            <p:ph type="body" sz="quarter" idx="28"/>
          </p:nvPr>
        </p:nvSpPr>
        <p:spPr>
          <a:xfrm>
            <a:off x="1881866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Final report inscluding size, type and picture of findings</a:t>
            </a:r>
          </a:p>
        </p:txBody>
      </p:sp>
      <p:sp>
        <p:nvSpPr>
          <p:cNvPr id="5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Rectangle"/>
          <p:cNvSpPr/>
          <p:nvPr/>
        </p:nvSpPr>
        <p:spPr>
          <a:xfrm>
            <a:off x="0" y="0"/>
            <a:ext cx="6096000" cy="13716000"/>
          </a:xfrm>
          <a:prstGeom prst="rect">
            <a:avLst/>
          </a:prstGeom>
          <a:solidFill>
            <a:srgbClr val="240B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05" name="Rectangle"/>
          <p:cNvSpPr/>
          <p:nvPr/>
        </p:nvSpPr>
        <p:spPr>
          <a:xfrm>
            <a:off x="6096000" y="-1"/>
            <a:ext cx="6096000" cy="13716001"/>
          </a:xfrm>
          <a:prstGeom prst="rect">
            <a:avLst/>
          </a:prstGeom>
          <a:solidFill>
            <a:srgbClr val="3E069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06" name="Rectangle"/>
          <p:cNvSpPr/>
          <p:nvPr/>
        </p:nvSpPr>
        <p:spPr>
          <a:xfrm>
            <a:off x="12192000" y="-1"/>
            <a:ext cx="6096000" cy="13716001"/>
          </a:xfrm>
          <a:prstGeom prst="rect">
            <a:avLst/>
          </a:prstGeom>
          <a:solidFill>
            <a:srgbClr val="540C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07" name="Rectangle"/>
          <p:cNvSpPr/>
          <p:nvPr/>
        </p:nvSpPr>
        <p:spPr>
          <a:xfrm>
            <a:off x="18288000" y="-1"/>
            <a:ext cx="6096000" cy="13716001"/>
          </a:xfrm>
          <a:prstGeom prst="rect">
            <a:avLst/>
          </a:prstGeom>
          <a:solidFill>
            <a:srgbClr val="7414F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08" name="Triangle"/>
          <p:cNvSpPr/>
          <p:nvPr/>
        </p:nvSpPr>
        <p:spPr>
          <a:xfrm rot="13500000">
            <a:off x="5460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240B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09" name="Triangle"/>
          <p:cNvSpPr/>
          <p:nvPr/>
        </p:nvSpPr>
        <p:spPr>
          <a:xfrm rot="13500000">
            <a:off x="11556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E069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10" name="Triangle"/>
          <p:cNvSpPr/>
          <p:nvPr/>
        </p:nvSpPr>
        <p:spPr>
          <a:xfrm rot="13500000">
            <a:off x="17653000" y="62230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40C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11" name="Detection"/>
          <p:cNvSpPr txBox="1">
            <a:spLocks noGrp="1"/>
          </p:cNvSpPr>
          <p:nvPr>
            <p:ph type="body" sz="quarter" idx="21"/>
          </p:nvPr>
        </p:nvSpPr>
        <p:spPr>
          <a:xfrm>
            <a:off x="444991" y="361950"/>
            <a:ext cx="5206017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Detection</a:t>
            </a:r>
          </a:p>
        </p:txBody>
      </p:sp>
      <p:sp>
        <p:nvSpPr>
          <p:cNvPr id="612" name="Classification"/>
          <p:cNvSpPr txBox="1">
            <a:spLocks noGrp="1"/>
          </p:cNvSpPr>
          <p:nvPr>
            <p:ph type="body" sz="quarter" idx="22"/>
          </p:nvPr>
        </p:nvSpPr>
        <p:spPr>
          <a:xfrm>
            <a:off x="6536520" y="361950"/>
            <a:ext cx="5410302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Classification</a:t>
            </a:r>
          </a:p>
        </p:txBody>
      </p:sp>
      <p:sp>
        <p:nvSpPr>
          <p:cNvPr id="613" name="Measurment"/>
          <p:cNvSpPr txBox="1">
            <a:spLocks noGrp="1"/>
          </p:cNvSpPr>
          <p:nvPr>
            <p:ph type="body" sz="quarter" idx="23"/>
          </p:nvPr>
        </p:nvSpPr>
        <p:spPr>
          <a:xfrm>
            <a:off x="12636990" y="361950"/>
            <a:ext cx="5206019" cy="10541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Measurment</a:t>
            </a:r>
          </a:p>
        </p:txBody>
      </p:sp>
      <p:sp>
        <p:nvSpPr>
          <p:cNvPr id="614" name="Medical report"/>
          <p:cNvSpPr txBox="1">
            <a:spLocks noGrp="1"/>
          </p:cNvSpPr>
          <p:nvPr>
            <p:ph type="body" sz="quarter" idx="24"/>
          </p:nvPr>
        </p:nvSpPr>
        <p:spPr>
          <a:xfrm>
            <a:off x="18724948" y="361950"/>
            <a:ext cx="5222103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Medical report</a:t>
            </a:r>
          </a:p>
        </p:txBody>
      </p:sp>
      <p:sp>
        <p:nvSpPr>
          <p:cNvPr id="615" name="Detection of lesions and polyps in real time"/>
          <p:cNvSpPr txBox="1">
            <a:spLocks noGrp="1"/>
          </p:cNvSpPr>
          <p:nvPr>
            <p:ph type="body" sz="quarter" idx="25"/>
          </p:nvPr>
        </p:nvSpPr>
        <p:spPr>
          <a:xfrm>
            <a:off x="489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616" name="Classification of findings  Optical histology"/>
          <p:cNvSpPr txBox="1">
            <a:spLocks noGrp="1"/>
          </p:cNvSpPr>
          <p:nvPr>
            <p:ph type="body" sz="quarter" idx="26"/>
          </p:nvPr>
        </p:nvSpPr>
        <p:spPr>
          <a:xfrm>
            <a:off x="654501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Classification</a:t>
            </a:r>
            <a:br/>
            <a:r>
              <a:t>of findings</a:t>
            </a:r>
            <a:br/>
            <a:br/>
            <a:r>
              <a:t>Optical histology</a:t>
            </a:r>
          </a:p>
        </p:txBody>
      </p:sp>
      <p:sp>
        <p:nvSpPr>
          <p:cNvPr id="617" name="Automatic measurment of polyps and lesions"/>
          <p:cNvSpPr txBox="1">
            <a:spLocks noGrp="1"/>
          </p:cNvSpPr>
          <p:nvPr>
            <p:ph type="body" sz="quarter" idx="27"/>
          </p:nvPr>
        </p:nvSpPr>
        <p:spPr>
          <a:xfrm>
            <a:off x="12681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measurment</a:t>
            </a:r>
            <a:br/>
            <a:r>
              <a:t>of polyps and lesions</a:t>
            </a:r>
          </a:p>
        </p:txBody>
      </p:sp>
      <p:sp>
        <p:nvSpPr>
          <p:cNvPr id="618" name="Final report inscluding size, type and picture of findings"/>
          <p:cNvSpPr txBox="1">
            <a:spLocks noGrp="1"/>
          </p:cNvSpPr>
          <p:nvPr>
            <p:ph type="body" sz="quarter" idx="28"/>
          </p:nvPr>
        </p:nvSpPr>
        <p:spPr>
          <a:xfrm>
            <a:off x="1881866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Final report inscluding size, type and picture of findings</a:t>
            </a:r>
          </a:p>
        </p:txBody>
      </p:sp>
      <p:sp>
        <p:nvSpPr>
          <p:cNvPr id="6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with headli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Rectangle"/>
          <p:cNvSpPr/>
          <p:nvPr/>
        </p:nvSpPr>
        <p:spPr>
          <a:xfrm>
            <a:off x="0" y="4572000"/>
            <a:ext cx="6096000" cy="9144000"/>
          </a:xfrm>
          <a:prstGeom prst="rect">
            <a:avLst/>
          </a:prstGeom>
          <a:solidFill>
            <a:srgbClr val="00636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27" name="Rectangle"/>
          <p:cNvSpPr/>
          <p:nvPr/>
        </p:nvSpPr>
        <p:spPr>
          <a:xfrm>
            <a:off x="6096000" y="4572000"/>
            <a:ext cx="6096000" cy="9144000"/>
          </a:xfrm>
          <a:prstGeom prst="rect">
            <a:avLst/>
          </a:prstGeom>
          <a:solidFill>
            <a:srgbClr val="008A7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28" name="Rectangle"/>
          <p:cNvSpPr/>
          <p:nvPr/>
        </p:nvSpPr>
        <p:spPr>
          <a:xfrm>
            <a:off x="12192000" y="4572000"/>
            <a:ext cx="6096000" cy="9144000"/>
          </a:xfrm>
          <a:prstGeom prst="rect">
            <a:avLst/>
          </a:prstGeom>
          <a:solidFill>
            <a:srgbClr val="46B48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29" name="Rectangle"/>
          <p:cNvSpPr/>
          <p:nvPr/>
        </p:nvSpPr>
        <p:spPr>
          <a:xfrm>
            <a:off x="18288000" y="4572000"/>
            <a:ext cx="6096000" cy="9144000"/>
          </a:xfrm>
          <a:prstGeom prst="rect">
            <a:avLst/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30" name="Triangle"/>
          <p:cNvSpPr/>
          <p:nvPr/>
        </p:nvSpPr>
        <p:spPr>
          <a:xfrm rot="13500000">
            <a:off x="5460999" y="8509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636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31" name="Triangle"/>
          <p:cNvSpPr/>
          <p:nvPr/>
        </p:nvSpPr>
        <p:spPr>
          <a:xfrm rot="13500000">
            <a:off x="11556999" y="8509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8A7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32" name="Triangle"/>
          <p:cNvSpPr/>
          <p:nvPr/>
        </p:nvSpPr>
        <p:spPr>
          <a:xfrm rot="13500000">
            <a:off x="17653000" y="85090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46B48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33" name="Detection"/>
          <p:cNvSpPr txBox="1">
            <a:spLocks noGrp="1"/>
          </p:cNvSpPr>
          <p:nvPr>
            <p:ph type="body" sz="quarter" idx="21"/>
          </p:nvPr>
        </p:nvSpPr>
        <p:spPr>
          <a:xfrm>
            <a:off x="444991" y="4933950"/>
            <a:ext cx="5206017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Detection</a:t>
            </a:r>
          </a:p>
        </p:txBody>
      </p:sp>
      <p:sp>
        <p:nvSpPr>
          <p:cNvPr id="634" name="Classification"/>
          <p:cNvSpPr txBox="1">
            <a:spLocks noGrp="1"/>
          </p:cNvSpPr>
          <p:nvPr>
            <p:ph type="body" sz="quarter" idx="22"/>
          </p:nvPr>
        </p:nvSpPr>
        <p:spPr>
          <a:xfrm>
            <a:off x="6536520" y="4933950"/>
            <a:ext cx="5410302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Classification</a:t>
            </a:r>
          </a:p>
        </p:txBody>
      </p:sp>
      <p:sp>
        <p:nvSpPr>
          <p:cNvPr id="635" name="Measurement"/>
          <p:cNvSpPr txBox="1">
            <a:spLocks noGrp="1"/>
          </p:cNvSpPr>
          <p:nvPr>
            <p:ph type="body" sz="quarter" idx="23"/>
          </p:nvPr>
        </p:nvSpPr>
        <p:spPr>
          <a:xfrm>
            <a:off x="12636990" y="4933950"/>
            <a:ext cx="5206019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Measurement</a:t>
            </a:r>
          </a:p>
        </p:txBody>
      </p:sp>
      <p:sp>
        <p:nvSpPr>
          <p:cNvPr id="636" name="Medical report"/>
          <p:cNvSpPr txBox="1">
            <a:spLocks noGrp="1"/>
          </p:cNvSpPr>
          <p:nvPr>
            <p:ph type="body" sz="quarter" idx="24"/>
          </p:nvPr>
        </p:nvSpPr>
        <p:spPr>
          <a:xfrm>
            <a:off x="18724948" y="4933950"/>
            <a:ext cx="5222103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Medical report</a:t>
            </a:r>
          </a:p>
        </p:txBody>
      </p:sp>
      <p:sp>
        <p:nvSpPr>
          <p:cNvPr id="637" name="Detection of lesions and polyps in real time"/>
          <p:cNvSpPr txBox="1">
            <a:spLocks noGrp="1"/>
          </p:cNvSpPr>
          <p:nvPr>
            <p:ph type="body" sz="quarter" idx="25"/>
          </p:nvPr>
        </p:nvSpPr>
        <p:spPr>
          <a:xfrm>
            <a:off x="489837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638" name="Classification of findings  Optical histology"/>
          <p:cNvSpPr txBox="1">
            <a:spLocks noGrp="1"/>
          </p:cNvSpPr>
          <p:nvPr>
            <p:ph type="body" sz="quarter" idx="26"/>
          </p:nvPr>
        </p:nvSpPr>
        <p:spPr>
          <a:xfrm>
            <a:off x="6545012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Classification</a:t>
            </a:r>
            <a:br/>
            <a:r>
              <a:t>of findings</a:t>
            </a:r>
            <a:br/>
            <a:br/>
            <a:r>
              <a:t>Optical histology</a:t>
            </a:r>
          </a:p>
        </p:txBody>
      </p:sp>
      <p:sp>
        <p:nvSpPr>
          <p:cNvPr id="639" name="Automatic measurement of polyps and lesions"/>
          <p:cNvSpPr txBox="1">
            <a:spLocks noGrp="1"/>
          </p:cNvSpPr>
          <p:nvPr>
            <p:ph type="body" sz="quarter" idx="27"/>
          </p:nvPr>
        </p:nvSpPr>
        <p:spPr>
          <a:xfrm>
            <a:off x="12681837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measurement</a:t>
            </a:r>
            <a:br/>
            <a:r>
              <a:t>of polyps and lesions</a:t>
            </a:r>
          </a:p>
        </p:txBody>
      </p:sp>
      <p:sp>
        <p:nvSpPr>
          <p:cNvPr id="640" name="Final report including size, type and picture of findings"/>
          <p:cNvSpPr txBox="1">
            <a:spLocks noGrp="1"/>
          </p:cNvSpPr>
          <p:nvPr>
            <p:ph type="body" sz="quarter" idx="28"/>
          </p:nvPr>
        </p:nvSpPr>
        <p:spPr>
          <a:xfrm>
            <a:off x="18818662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Final report including size, type and picture of findings</a:t>
            </a:r>
          </a:p>
        </p:txBody>
      </p:sp>
      <p:sp>
        <p:nvSpPr>
          <p:cNvPr id="641" name="MAIA runs in real time"/>
          <p:cNvSpPr txBox="1"/>
          <p:nvPr/>
        </p:nvSpPr>
        <p:spPr>
          <a:xfrm>
            <a:off x="4105368" y="1323428"/>
            <a:ext cx="16173265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80000"/>
              </a:lnSpc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runs in real time</a:t>
            </a:r>
          </a:p>
        </p:txBody>
      </p:sp>
      <p:sp>
        <p:nvSpPr>
          <p:cNvPr id="642" name="The doctor can act immediately"/>
          <p:cNvSpPr txBox="1"/>
          <p:nvPr/>
        </p:nvSpPr>
        <p:spPr>
          <a:xfrm>
            <a:off x="2967526" y="2908300"/>
            <a:ext cx="1844894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/>
          </a:lstStyle>
          <a:p>
            <a:r>
              <a:t>The doctor can act immediately</a:t>
            </a:r>
          </a:p>
        </p:txBody>
      </p:sp>
      <p:sp>
        <p:nvSpPr>
          <p:cNvPr id="6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with headline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Rectangle"/>
          <p:cNvSpPr/>
          <p:nvPr/>
        </p:nvSpPr>
        <p:spPr>
          <a:xfrm>
            <a:off x="0" y="4572000"/>
            <a:ext cx="6096000" cy="9144000"/>
          </a:xfrm>
          <a:prstGeom prst="rect">
            <a:avLst/>
          </a:prstGeom>
          <a:solidFill>
            <a:srgbClr val="28097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1" name="Rectangle"/>
          <p:cNvSpPr/>
          <p:nvPr/>
        </p:nvSpPr>
        <p:spPr>
          <a:xfrm>
            <a:off x="6096000" y="4572000"/>
            <a:ext cx="6096000" cy="9144000"/>
          </a:xfrm>
          <a:prstGeom prst="rect">
            <a:avLst/>
          </a:prstGeom>
          <a:solidFill>
            <a:srgbClr val="44009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2" name="Rectangle"/>
          <p:cNvSpPr/>
          <p:nvPr/>
        </p:nvSpPr>
        <p:spPr>
          <a:xfrm>
            <a:off x="12192000" y="4572000"/>
            <a:ext cx="6096000" cy="9144000"/>
          </a:xfrm>
          <a:prstGeom prst="rect">
            <a:avLst/>
          </a:prstGeom>
          <a:solidFill>
            <a:srgbClr val="5C00C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3" name="Rectangle"/>
          <p:cNvSpPr/>
          <p:nvPr/>
        </p:nvSpPr>
        <p:spPr>
          <a:xfrm>
            <a:off x="18288000" y="4572000"/>
            <a:ext cx="6096000" cy="9144000"/>
          </a:xfrm>
          <a:prstGeom prst="rect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4" name="Triangle"/>
          <p:cNvSpPr/>
          <p:nvPr/>
        </p:nvSpPr>
        <p:spPr>
          <a:xfrm rot="13500000">
            <a:off x="5460999" y="8509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28097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5" name="Triangle"/>
          <p:cNvSpPr/>
          <p:nvPr/>
        </p:nvSpPr>
        <p:spPr>
          <a:xfrm rot="13500000">
            <a:off x="11556999" y="8509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44009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6" name="Triangle"/>
          <p:cNvSpPr/>
          <p:nvPr/>
        </p:nvSpPr>
        <p:spPr>
          <a:xfrm rot="13500000">
            <a:off x="17653000" y="85090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C00C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57" name="Detection"/>
          <p:cNvSpPr txBox="1">
            <a:spLocks noGrp="1"/>
          </p:cNvSpPr>
          <p:nvPr>
            <p:ph type="body" sz="quarter" idx="21"/>
          </p:nvPr>
        </p:nvSpPr>
        <p:spPr>
          <a:xfrm>
            <a:off x="444991" y="4933950"/>
            <a:ext cx="5206017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Detection</a:t>
            </a:r>
          </a:p>
        </p:txBody>
      </p:sp>
      <p:sp>
        <p:nvSpPr>
          <p:cNvPr id="658" name="Classification"/>
          <p:cNvSpPr txBox="1">
            <a:spLocks noGrp="1"/>
          </p:cNvSpPr>
          <p:nvPr>
            <p:ph type="body" sz="quarter" idx="22"/>
          </p:nvPr>
        </p:nvSpPr>
        <p:spPr>
          <a:xfrm>
            <a:off x="6536520" y="4933950"/>
            <a:ext cx="5410302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Classification</a:t>
            </a:r>
          </a:p>
        </p:txBody>
      </p:sp>
      <p:sp>
        <p:nvSpPr>
          <p:cNvPr id="659" name="Measurment"/>
          <p:cNvSpPr txBox="1">
            <a:spLocks noGrp="1"/>
          </p:cNvSpPr>
          <p:nvPr>
            <p:ph type="body" sz="quarter" idx="23"/>
          </p:nvPr>
        </p:nvSpPr>
        <p:spPr>
          <a:xfrm>
            <a:off x="12636990" y="4933950"/>
            <a:ext cx="5206019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Measurment</a:t>
            </a:r>
          </a:p>
        </p:txBody>
      </p:sp>
      <p:sp>
        <p:nvSpPr>
          <p:cNvPr id="660" name="Medical report"/>
          <p:cNvSpPr txBox="1">
            <a:spLocks noGrp="1"/>
          </p:cNvSpPr>
          <p:nvPr>
            <p:ph type="body" sz="quarter" idx="24"/>
          </p:nvPr>
        </p:nvSpPr>
        <p:spPr>
          <a:xfrm>
            <a:off x="18724948" y="4933950"/>
            <a:ext cx="5222103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Medical report</a:t>
            </a:r>
          </a:p>
        </p:txBody>
      </p:sp>
      <p:sp>
        <p:nvSpPr>
          <p:cNvPr id="661" name="Detection of lesions and polyps in real time"/>
          <p:cNvSpPr txBox="1">
            <a:spLocks noGrp="1"/>
          </p:cNvSpPr>
          <p:nvPr>
            <p:ph type="body" sz="quarter" idx="25"/>
          </p:nvPr>
        </p:nvSpPr>
        <p:spPr>
          <a:xfrm>
            <a:off x="489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662" name="Classification of findings  Optical histology"/>
          <p:cNvSpPr txBox="1">
            <a:spLocks noGrp="1"/>
          </p:cNvSpPr>
          <p:nvPr>
            <p:ph type="body" sz="quarter" idx="26"/>
          </p:nvPr>
        </p:nvSpPr>
        <p:spPr>
          <a:xfrm>
            <a:off x="654501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Classification</a:t>
            </a:r>
            <a:br/>
            <a:r>
              <a:t>of findings</a:t>
            </a:r>
            <a:br/>
            <a:br/>
            <a:r>
              <a:t>Optical histology</a:t>
            </a:r>
          </a:p>
        </p:txBody>
      </p:sp>
      <p:sp>
        <p:nvSpPr>
          <p:cNvPr id="663" name="Automatic measurment of polyps and lesions"/>
          <p:cNvSpPr txBox="1">
            <a:spLocks noGrp="1"/>
          </p:cNvSpPr>
          <p:nvPr>
            <p:ph type="body" sz="quarter" idx="27"/>
          </p:nvPr>
        </p:nvSpPr>
        <p:spPr>
          <a:xfrm>
            <a:off x="12681837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measurment</a:t>
            </a:r>
            <a:br/>
            <a:r>
              <a:t>of polyps and lesions</a:t>
            </a:r>
          </a:p>
        </p:txBody>
      </p:sp>
      <p:sp>
        <p:nvSpPr>
          <p:cNvPr id="664" name="Final report inscluding size, type and picture of findings"/>
          <p:cNvSpPr txBox="1">
            <a:spLocks noGrp="1"/>
          </p:cNvSpPr>
          <p:nvPr>
            <p:ph type="body" sz="quarter" idx="28"/>
          </p:nvPr>
        </p:nvSpPr>
        <p:spPr>
          <a:xfrm>
            <a:off x="18818662" y="10304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Final report inscluding size, type and picture of findings</a:t>
            </a:r>
          </a:p>
        </p:txBody>
      </p:sp>
      <p:sp>
        <p:nvSpPr>
          <p:cNvPr id="665" name="MAIA runs in real time"/>
          <p:cNvSpPr txBox="1"/>
          <p:nvPr/>
        </p:nvSpPr>
        <p:spPr>
          <a:xfrm>
            <a:off x="4105368" y="1323428"/>
            <a:ext cx="16173265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80000"/>
              </a:lnSpc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runs in real time</a:t>
            </a:r>
          </a:p>
        </p:txBody>
      </p:sp>
      <p:sp>
        <p:nvSpPr>
          <p:cNvPr id="666" name="The doctor can act immediately"/>
          <p:cNvSpPr txBox="1"/>
          <p:nvPr/>
        </p:nvSpPr>
        <p:spPr>
          <a:xfrm>
            <a:off x="2967526" y="2908300"/>
            <a:ext cx="1844894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/>
          </a:lstStyle>
          <a:p>
            <a:r>
              <a:t>The doctor can act immediately</a:t>
            </a:r>
          </a:p>
        </p:txBody>
      </p:sp>
      <p:sp>
        <p:nvSpPr>
          <p:cNvPr id="6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Image"/>
          <p:cNvSpPr>
            <a:spLocks noGrp="1"/>
          </p:cNvSpPr>
          <p:nvPr>
            <p:ph type="pic" idx="21"/>
          </p:nvPr>
        </p:nvSpPr>
        <p:spPr>
          <a:xfrm>
            <a:off x="-5239445" y="35718"/>
            <a:ext cx="18288001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5" name="Image"/>
          <p:cNvSpPr>
            <a:spLocks noGrp="1"/>
          </p:cNvSpPr>
          <p:nvPr>
            <p:ph type="pic" idx="22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6" name="Image"/>
          <p:cNvSpPr>
            <a:spLocks noGrp="1"/>
          </p:cNvSpPr>
          <p:nvPr>
            <p:ph type="pic" idx="23"/>
          </p:nvPr>
        </p:nvSpPr>
        <p:spPr>
          <a:xfrm>
            <a:off x="9976165" y="-1"/>
            <a:ext cx="18286308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7" name="Image"/>
          <p:cNvSpPr>
            <a:spLocks noGrp="1"/>
          </p:cNvSpPr>
          <p:nvPr>
            <p:ph type="pic" idx="24"/>
          </p:nvPr>
        </p:nvSpPr>
        <p:spPr>
          <a:xfrm>
            <a:off x="8954732" y="-1"/>
            <a:ext cx="20574001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8" name="Rectangle"/>
          <p:cNvSpPr/>
          <p:nvPr/>
        </p:nvSpPr>
        <p:spPr>
          <a:xfrm rot="10800000" flipH="1">
            <a:off x="7242" y="-1"/>
            <a:ext cx="24369516" cy="501828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79" name="Rectangle"/>
          <p:cNvSpPr/>
          <p:nvPr/>
        </p:nvSpPr>
        <p:spPr>
          <a:xfrm>
            <a:off x="7242" y="8697714"/>
            <a:ext cx="24369516" cy="501828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80" name="Triangle"/>
          <p:cNvSpPr/>
          <p:nvPr/>
        </p:nvSpPr>
        <p:spPr>
          <a:xfrm rot="13500000">
            <a:off x="5460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81" name="Triangle"/>
          <p:cNvSpPr/>
          <p:nvPr/>
        </p:nvSpPr>
        <p:spPr>
          <a:xfrm rot="13500000">
            <a:off x="11556999" y="62230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82" name="Triangle"/>
          <p:cNvSpPr/>
          <p:nvPr/>
        </p:nvSpPr>
        <p:spPr>
          <a:xfrm rot="13500000">
            <a:off x="17653000" y="62230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683" name="Detection"/>
          <p:cNvSpPr txBox="1">
            <a:spLocks noGrp="1"/>
          </p:cNvSpPr>
          <p:nvPr>
            <p:ph type="body" sz="quarter" idx="25"/>
          </p:nvPr>
        </p:nvSpPr>
        <p:spPr>
          <a:xfrm>
            <a:off x="444991" y="361950"/>
            <a:ext cx="5206017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Detection</a:t>
            </a:r>
          </a:p>
        </p:txBody>
      </p:sp>
      <p:sp>
        <p:nvSpPr>
          <p:cNvPr id="684" name="Classification"/>
          <p:cNvSpPr txBox="1">
            <a:spLocks noGrp="1"/>
          </p:cNvSpPr>
          <p:nvPr>
            <p:ph type="body" sz="quarter" idx="26"/>
          </p:nvPr>
        </p:nvSpPr>
        <p:spPr>
          <a:xfrm>
            <a:off x="6536520" y="361950"/>
            <a:ext cx="5410302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Classification</a:t>
            </a:r>
          </a:p>
        </p:txBody>
      </p:sp>
      <p:sp>
        <p:nvSpPr>
          <p:cNvPr id="685" name="Measurment"/>
          <p:cNvSpPr txBox="1">
            <a:spLocks noGrp="1"/>
          </p:cNvSpPr>
          <p:nvPr>
            <p:ph type="body" sz="quarter" idx="27"/>
          </p:nvPr>
        </p:nvSpPr>
        <p:spPr>
          <a:xfrm>
            <a:off x="12636990" y="361950"/>
            <a:ext cx="5206019" cy="10541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Measurment</a:t>
            </a:r>
          </a:p>
        </p:txBody>
      </p:sp>
      <p:sp>
        <p:nvSpPr>
          <p:cNvPr id="686" name="Medical report"/>
          <p:cNvSpPr txBox="1">
            <a:spLocks noGrp="1"/>
          </p:cNvSpPr>
          <p:nvPr>
            <p:ph type="body" sz="quarter" idx="28"/>
          </p:nvPr>
        </p:nvSpPr>
        <p:spPr>
          <a:xfrm>
            <a:off x="18724948" y="361950"/>
            <a:ext cx="5222103" cy="1054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Medical report</a:t>
            </a:r>
          </a:p>
        </p:txBody>
      </p:sp>
      <p:sp>
        <p:nvSpPr>
          <p:cNvPr id="687" name="Detection of lesions and polyps in real time"/>
          <p:cNvSpPr txBox="1">
            <a:spLocks noGrp="1"/>
          </p:cNvSpPr>
          <p:nvPr>
            <p:ph type="body" sz="quarter" idx="29"/>
          </p:nvPr>
        </p:nvSpPr>
        <p:spPr>
          <a:xfrm>
            <a:off x="489837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688" name="Classification of findings  Optical histology"/>
          <p:cNvSpPr txBox="1">
            <a:spLocks noGrp="1"/>
          </p:cNvSpPr>
          <p:nvPr>
            <p:ph type="body" sz="quarter" idx="30"/>
          </p:nvPr>
        </p:nvSpPr>
        <p:spPr>
          <a:xfrm>
            <a:off x="6545012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Classification</a:t>
            </a:r>
            <a:br/>
            <a:r>
              <a:t>of findings</a:t>
            </a:r>
            <a:br/>
            <a:br/>
            <a:r>
              <a:t>Optical histology</a:t>
            </a:r>
          </a:p>
        </p:txBody>
      </p:sp>
      <p:sp>
        <p:nvSpPr>
          <p:cNvPr id="689" name="Automatic measurment of polyps and lesions"/>
          <p:cNvSpPr txBox="1">
            <a:spLocks noGrp="1"/>
          </p:cNvSpPr>
          <p:nvPr>
            <p:ph type="body" sz="quarter" idx="31"/>
          </p:nvPr>
        </p:nvSpPr>
        <p:spPr>
          <a:xfrm>
            <a:off x="12681837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measurment</a:t>
            </a:r>
            <a:br/>
            <a:r>
              <a:t>of polyps and lesions</a:t>
            </a:r>
          </a:p>
        </p:txBody>
      </p:sp>
      <p:sp>
        <p:nvSpPr>
          <p:cNvPr id="690" name="Final report inscluding size, type and picture of findings"/>
          <p:cNvSpPr txBox="1">
            <a:spLocks noGrp="1"/>
          </p:cNvSpPr>
          <p:nvPr>
            <p:ph type="body" sz="quarter" idx="32"/>
          </p:nvPr>
        </p:nvSpPr>
        <p:spPr>
          <a:xfrm>
            <a:off x="18818662" y="10431957"/>
            <a:ext cx="5116326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Final report inscluding size, type and picture of findings</a:t>
            </a:r>
          </a:p>
        </p:txBody>
      </p:sp>
      <p:sp>
        <p:nvSpPr>
          <p:cNvPr id="6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2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3."/>
          <p:cNvSpPr txBox="1">
            <a:spLocks noGrp="1"/>
          </p:cNvSpPr>
          <p:nvPr>
            <p:ph type="body" sz="quarter" idx="21"/>
          </p:nvPr>
        </p:nvSpPr>
        <p:spPr>
          <a:xfrm>
            <a:off x="16700991" y="279400"/>
            <a:ext cx="7238018" cy="14732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3.</a:t>
            </a:r>
          </a:p>
        </p:txBody>
      </p:sp>
      <p:sp>
        <p:nvSpPr>
          <p:cNvPr id="699" name="2."/>
          <p:cNvSpPr txBox="1">
            <a:spLocks noGrp="1"/>
          </p:cNvSpPr>
          <p:nvPr>
            <p:ph type="body" sz="quarter" idx="22"/>
          </p:nvPr>
        </p:nvSpPr>
        <p:spPr>
          <a:xfrm>
            <a:off x="8572991" y="279400"/>
            <a:ext cx="7238018" cy="14732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2.</a:t>
            </a:r>
          </a:p>
        </p:txBody>
      </p:sp>
      <p:sp>
        <p:nvSpPr>
          <p:cNvPr id="700" name="1."/>
          <p:cNvSpPr txBox="1">
            <a:spLocks noGrp="1"/>
          </p:cNvSpPr>
          <p:nvPr>
            <p:ph type="body" sz="quarter" idx="23"/>
          </p:nvPr>
        </p:nvSpPr>
        <p:spPr>
          <a:xfrm>
            <a:off x="444991" y="279400"/>
            <a:ext cx="7238018" cy="14732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1.</a:t>
            </a:r>
          </a:p>
        </p:txBody>
      </p:sp>
      <p:sp>
        <p:nvSpPr>
          <p:cNvPr id="701" name="MAIA-box can be installed to any endoscope on the market."/>
          <p:cNvSpPr txBox="1">
            <a:spLocks noGrp="1"/>
          </p:cNvSpPr>
          <p:nvPr>
            <p:ph type="body" sz="quarter" idx="24"/>
          </p:nvPr>
        </p:nvSpPr>
        <p:spPr>
          <a:xfrm>
            <a:off x="489837" y="10431957"/>
            <a:ext cx="7193172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MAIA-box can be installed to any endoscope on the market.</a:t>
            </a:r>
          </a:p>
        </p:txBody>
      </p:sp>
      <p:sp>
        <p:nvSpPr>
          <p:cNvPr id="702" name="MAIA does not affect the operation and warranty of the endoscope."/>
          <p:cNvSpPr txBox="1">
            <a:spLocks noGrp="1"/>
          </p:cNvSpPr>
          <p:nvPr>
            <p:ph type="body" sz="quarter" idx="25"/>
          </p:nvPr>
        </p:nvSpPr>
        <p:spPr>
          <a:xfrm>
            <a:off x="8572991" y="11117757"/>
            <a:ext cx="7193172" cy="22352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MAIA does not affect the operation and warranty of the endoscope.</a:t>
            </a:r>
          </a:p>
        </p:txBody>
      </p:sp>
      <p:sp>
        <p:nvSpPr>
          <p:cNvPr id="703" name="Switch on MAIA inteligent endoscopy module and immidiately expirience the benefits of AI without having to change any part of your procedure."/>
          <p:cNvSpPr txBox="1">
            <a:spLocks noGrp="1"/>
          </p:cNvSpPr>
          <p:nvPr>
            <p:ph type="body" sz="quarter" idx="26"/>
          </p:nvPr>
        </p:nvSpPr>
        <p:spPr>
          <a:xfrm>
            <a:off x="16700991" y="8374557"/>
            <a:ext cx="7193172" cy="4978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Switch on MAIA inteligent endoscopy module and immidiately expirience the benefits of AI without having to change any part of your procedure.</a:t>
            </a:r>
          </a:p>
        </p:txBody>
      </p:sp>
      <p:sp>
        <p:nvSpPr>
          <p:cNvPr id="704" name="Image"/>
          <p:cNvSpPr>
            <a:spLocks noGrp="1"/>
          </p:cNvSpPr>
          <p:nvPr>
            <p:ph type="pic" sz="quarter" idx="27"/>
          </p:nvPr>
        </p:nvSpPr>
        <p:spPr>
          <a:xfrm>
            <a:off x="1760796" y="2670507"/>
            <a:ext cx="3590408" cy="67961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5" name="Image"/>
          <p:cNvSpPr>
            <a:spLocks noGrp="1"/>
          </p:cNvSpPr>
          <p:nvPr>
            <p:ph type="pic" sz="quarter" idx="28"/>
          </p:nvPr>
        </p:nvSpPr>
        <p:spPr>
          <a:xfrm>
            <a:off x="10010413" y="2769773"/>
            <a:ext cx="3931374" cy="67246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6" name="Image"/>
          <p:cNvSpPr>
            <a:spLocks noGrp="1"/>
          </p:cNvSpPr>
          <p:nvPr>
            <p:ph type="pic" sz="quarter" idx="29"/>
          </p:nvPr>
        </p:nvSpPr>
        <p:spPr>
          <a:xfrm>
            <a:off x="17491372" y="3119714"/>
            <a:ext cx="5612409" cy="37935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7" name="Triangle"/>
          <p:cNvSpPr/>
          <p:nvPr/>
        </p:nvSpPr>
        <p:spPr>
          <a:xfrm rot="13500000">
            <a:off x="6857999" y="4252475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08" name="Triangle"/>
          <p:cNvSpPr/>
          <p:nvPr/>
        </p:nvSpPr>
        <p:spPr>
          <a:xfrm rot="13500000">
            <a:off x="14732000" y="4252475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ocess 2 cop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3."/>
          <p:cNvSpPr txBox="1"/>
          <p:nvPr/>
        </p:nvSpPr>
        <p:spPr>
          <a:xfrm>
            <a:off x="16700991" y="6705600"/>
            <a:ext cx="723801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3.</a:t>
            </a:r>
          </a:p>
        </p:txBody>
      </p:sp>
      <p:sp>
        <p:nvSpPr>
          <p:cNvPr id="717" name="2."/>
          <p:cNvSpPr txBox="1"/>
          <p:nvPr/>
        </p:nvSpPr>
        <p:spPr>
          <a:xfrm>
            <a:off x="8572991" y="6705600"/>
            <a:ext cx="723801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2.</a:t>
            </a:r>
          </a:p>
        </p:txBody>
      </p:sp>
      <p:sp>
        <p:nvSpPr>
          <p:cNvPr id="718" name="1."/>
          <p:cNvSpPr txBox="1">
            <a:spLocks noGrp="1"/>
          </p:cNvSpPr>
          <p:nvPr>
            <p:ph type="body" sz="quarter" idx="21"/>
          </p:nvPr>
        </p:nvSpPr>
        <p:spPr>
          <a:xfrm>
            <a:off x="444991" y="6705600"/>
            <a:ext cx="7238018" cy="14732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1.</a:t>
            </a:r>
          </a:p>
        </p:txBody>
      </p:sp>
      <p:sp>
        <p:nvSpPr>
          <p:cNvPr id="719" name="MAIA-box can be installed to any endoscope on the market."/>
          <p:cNvSpPr txBox="1">
            <a:spLocks noGrp="1"/>
          </p:cNvSpPr>
          <p:nvPr>
            <p:ph type="body" sz="quarter" idx="22"/>
          </p:nvPr>
        </p:nvSpPr>
        <p:spPr>
          <a:xfrm>
            <a:off x="489837" y="10431957"/>
            <a:ext cx="7193172" cy="29210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MAIA-box can be installed to any endoscope on the market.</a:t>
            </a:r>
          </a:p>
        </p:txBody>
      </p:sp>
      <p:sp>
        <p:nvSpPr>
          <p:cNvPr id="720" name="MAIA does not affect the operation and warranty of the endoscope."/>
          <p:cNvSpPr txBox="1">
            <a:spLocks noGrp="1"/>
          </p:cNvSpPr>
          <p:nvPr>
            <p:ph type="body" sz="quarter" idx="23"/>
          </p:nvPr>
        </p:nvSpPr>
        <p:spPr>
          <a:xfrm>
            <a:off x="8572991" y="11117757"/>
            <a:ext cx="7193172" cy="22352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MAIA does not affect the operation and warranty of the endoscope.</a:t>
            </a:r>
          </a:p>
        </p:txBody>
      </p:sp>
      <p:sp>
        <p:nvSpPr>
          <p:cNvPr id="721" name="Switch on MAIA inteligent endoscopy module and immidiately expirience the benefits of AI without having to change any part of your procedure."/>
          <p:cNvSpPr txBox="1">
            <a:spLocks noGrp="1"/>
          </p:cNvSpPr>
          <p:nvPr>
            <p:ph type="body" sz="quarter" idx="24"/>
          </p:nvPr>
        </p:nvSpPr>
        <p:spPr>
          <a:xfrm>
            <a:off x="16700991" y="8374557"/>
            <a:ext cx="7193172" cy="497840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SzTx/>
              <a:buNone/>
            </a:lvl1pPr>
          </a:lstStyle>
          <a:p>
            <a:r>
              <a:t>Switch on MAIA inteligent endoscopy module and immidiately expirience the benefits of AI without having to change any part of your procedure.</a:t>
            </a:r>
          </a:p>
        </p:txBody>
      </p:sp>
      <p:sp>
        <p:nvSpPr>
          <p:cNvPr id="722" name="Image"/>
          <p:cNvSpPr>
            <a:spLocks noGrp="1"/>
          </p:cNvSpPr>
          <p:nvPr>
            <p:ph type="pic" sz="quarter" idx="25"/>
          </p:nvPr>
        </p:nvSpPr>
        <p:spPr>
          <a:xfrm>
            <a:off x="1760796" y="1604565"/>
            <a:ext cx="3590408" cy="67961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3" name="Image"/>
          <p:cNvSpPr>
            <a:spLocks noGrp="1"/>
          </p:cNvSpPr>
          <p:nvPr>
            <p:ph type="pic" sz="quarter" idx="26"/>
          </p:nvPr>
        </p:nvSpPr>
        <p:spPr>
          <a:xfrm>
            <a:off x="10010413" y="1703830"/>
            <a:ext cx="3931374" cy="67246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4" name="Image"/>
          <p:cNvSpPr>
            <a:spLocks noGrp="1"/>
          </p:cNvSpPr>
          <p:nvPr>
            <p:ph type="pic" sz="quarter" idx="27"/>
          </p:nvPr>
        </p:nvSpPr>
        <p:spPr>
          <a:xfrm>
            <a:off x="17491372" y="3119714"/>
            <a:ext cx="5612409" cy="37935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25" name="Triangle"/>
          <p:cNvSpPr/>
          <p:nvPr/>
        </p:nvSpPr>
        <p:spPr>
          <a:xfrm rot="13500000">
            <a:off x="6857999" y="4252475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26" name="Triangle"/>
          <p:cNvSpPr/>
          <p:nvPr/>
        </p:nvSpPr>
        <p:spPr>
          <a:xfrm rot="13500000">
            <a:off x="14732000" y="4252475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ab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Commercial solutions"/>
          <p:cNvSpPr txBox="1">
            <a:spLocks noGrp="1"/>
          </p:cNvSpPr>
          <p:nvPr>
            <p:ph type="body" sz="quarter" idx="21"/>
          </p:nvPr>
        </p:nvSpPr>
        <p:spPr>
          <a:xfrm>
            <a:off x="4105368" y="1679028"/>
            <a:ext cx="16173265" cy="1473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Commercial solutions</a:t>
            </a:r>
          </a:p>
        </p:txBody>
      </p:sp>
      <p:sp>
        <p:nvSpPr>
          <p:cNvPr id="735" name="Only the biggest players in endoscopy have AI solutions"/>
          <p:cNvSpPr txBox="1">
            <a:spLocks noGrp="1"/>
          </p:cNvSpPr>
          <p:nvPr>
            <p:ph type="body" sz="quarter" idx="22"/>
          </p:nvPr>
        </p:nvSpPr>
        <p:spPr>
          <a:xfrm>
            <a:off x="2967526" y="3263900"/>
            <a:ext cx="18448948" cy="4826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Only the biggest players in endoscopy have AI solutions</a:t>
            </a:r>
          </a:p>
        </p:txBody>
      </p:sp>
      <p:graphicFrame>
        <p:nvGraphicFramePr>
          <p:cNvPr id="736" name="Table 2"/>
          <p:cNvGraphicFramePr/>
          <p:nvPr/>
        </p:nvGraphicFramePr>
        <p:xfrm>
          <a:off x="1721549" y="4328837"/>
          <a:ext cx="23171240" cy="8452087"/>
        </p:xfrm>
        <a:graphic>
          <a:graphicData uri="http://schemas.openxmlformats.org/drawingml/2006/table">
            <a:tbl>
              <a:tblPr firstRow="1" firstCol="1" lastRow="1">
                <a:tableStyleId>{85B17305-877E-45C6-8374-0A59A53D90D1}</a:tableStyleId>
              </a:tblPr>
              <a:tblGrid>
                <a:gridCol w="506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ct val="140000"/>
                        </a:lnSpc>
                        <a:defRPr sz="2800" b="0">
                          <a:sym typeface="Roobert SemiBold"/>
                        </a:defRPr>
                      </a:pPr>
                      <a:r>
                        <a:t>Company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latin typeface="Roobert Regular"/>
                          <a:ea typeface="Roobert Regular"/>
                          <a:cs typeface="Roobert Regular"/>
                          <a:sym typeface="Roobert Regular"/>
                        </a:rPr>
                        <a:t>Olympus Corp.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latin typeface="Roobert Regular"/>
                          <a:ea typeface="Roobert Regular"/>
                          <a:cs typeface="Roobert Regular"/>
                          <a:sym typeface="Roobert Regular"/>
                        </a:rPr>
                        <a:t>FujiFilm Corp.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latin typeface="Roobert Regular"/>
                          <a:ea typeface="Roobert Regular"/>
                          <a:cs typeface="Roobert Regular"/>
                          <a:sym typeface="Roobert Regular"/>
                        </a:rPr>
                        <a:t>PENTAX Medical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latin typeface="Roobert Regular"/>
                          <a:ea typeface="Roobert Regular"/>
                          <a:cs typeface="Roobert Regular"/>
                          <a:sym typeface="Roobert Regular"/>
                        </a:rPr>
                        <a:t>Medtronic Plc.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olidFill>
                            <a:srgbClr val="FFFFFF"/>
                          </a:solidFill>
                          <a:sym typeface="Roobert SemiBold"/>
                        </a:rPr>
                        <a:t>MAIA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r>
                        <a:t>OEM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Conectivity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Recording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AI image Detection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AI video Detection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Classification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Mesurement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ym typeface="Roobert SemiBold"/>
                        </a:defRPr>
                      </a:pPr>
                      <a:r>
                        <a:t>Re-identifying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ABABAB"/>
                      </a:solidFill>
                      <a:miter lim="400000"/>
                    </a:lnT>
                    <a:lnB w="12700">
                      <a:solidFill>
                        <a:srgbClr val="ABABAB"/>
                      </a:solidFill>
                      <a:miter lim="400000"/>
                    </a:lnB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45208">
                <a:tc>
                  <a:txBody>
                    <a:bodyPr/>
                    <a:lstStyle/>
                    <a:p>
                      <a:pPr lvl="1" algn="l" defTabSz="457200">
                        <a:lnSpc>
                          <a:spcPts val="6100"/>
                        </a:lnSpc>
                        <a:defRPr sz="2800" b="0">
                          <a:solidFill>
                            <a:srgbClr val="000000"/>
                          </a:solidFill>
                          <a:sym typeface="Roobert SemiBold"/>
                        </a:defRPr>
                      </a:pPr>
                      <a:r>
                        <a:t>Generate Final report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rgbClr val="ABABAB"/>
                      </a:solidFill>
                      <a:miter lim="400000"/>
                    </a:lnT>
                    <a:solidFill>
                      <a:srgbClr val="1EDB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able copy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Commercial solutions"/>
          <p:cNvSpPr txBox="1">
            <a:spLocks noGrp="1"/>
          </p:cNvSpPr>
          <p:nvPr>
            <p:ph type="body" sz="quarter" idx="21"/>
          </p:nvPr>
        </p:nvSpPr>
        <p:spPr>
          <a:xfrm>
            <a:off x="4105368" y="1679028"/>
            <a:ext cx="16173265" cy="1473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Commercial solutions</a:t>
            </a:r>
          </a:p>
        </p:txBody>
      </p:sp>
      <p:sp>
        <p:nvSpPr>
          <p:cNvPr id="745" name="Only the biggest players in endoscopy have AI solutions"/>
          <p:cNvSpPr txBox="1">
            <a:spLocks noGrp="1"/>
          </p:cNvSpPr>
          <p:nvPr>
            <p:ph type="body" sz="quarter" idx="22"/>
          </p:nvPr>
        </p:nvSpPr>
        <p:spPr>
          <a:xfrm>
            <a:off x="2967526" y="3263900"/>
            <a:ext cx="18448948" cy="4826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Only the biggest players in endoscopy have AI solutions</a:t>
            </a:r>
          </a:p>
        </p:txBody>
      </p:sp>
      <p:graphicFrame>
        <p:nvGraphicFramePr>
          <p:cNvPr id="746" name="Table 1"/>
          <p:cNvGraphicFramePr/>
          <p:nvPr/>
        </p:nvGraphicFramePr>
        <p:xfrm>
          <a:off x="550874" y="5621111"/>
          <a:ext cx="23280676" cy="5715001"/>
        </p:xfrm>
        <a:graphic>
          <a:graphicData uri="http://schemas.openxmlformats.org/drawingml/2006/table">
            <a:tbl>
              <a:tblPr firstRow="1" lastRow="1">
                <a:tableStyleId>{85B17305-877E-45C6-8374-0A59A53D90D1}</a:tableStyleId>
              </a:tblPr>
              <a:tblGrid>
                <a:gridCol w="2328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280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092200"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Company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OEM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Conectivity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Recording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AI image Detection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AI video
Detection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Classification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Mesurement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Re-identifying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ts val="6100"/>
                        </a:lnSpc>
                        <a:defRPr b="0"/>
                      </a:pPr>
                      <a:r>
                        <a:rPr sz="2800">
                          <a:sym typeface="Roobert SemiBold"/>
                        </a:rPr>
                        <a:t>Final report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sym typeface="Roobert Regular"/>
                        </a:rPr>
                        <a:t>Olympus Corp.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sym typeface="Roobert Regular"/>
                        </a:rPr>
                        <a:t>FujiFilm  Corp.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sym typeface="Roobert Regular"/>
                        </a:rPr>
                        <a:t>PENTAX Medical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sym typeface="Roobert Regular"/>
                        </a:rPr>
                        <a:t>Meditronic Plc.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800">
                          <a:sym typeface="Roobert Regular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solidFill>
                            <a:srgbClr val="FFFFFF"/>
                          </a:solidFill>
                          <a:sym typeface="Roobert SemiBold"/>
                        </a:rPr>
                        <a:t>MAIA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800" b="0">
                          <a:sym typeface="Roobert SemiBol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47" name="Circle"/>
          <p:cNvSpPr/>
          <p:nvPr/>
        </p:nvSpPr>
        <p:spPr>
          <a:xfrm>
            <a:off x="8469494" y="7117714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48" name="Circle"/>
          <p:cNvSpPr/>
          <p:nvPr/>
        </p:nvSpPr>
        <p:spPr>
          <a:xfrm>
            <a:off x="8469494" y="819198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49" name="Circle"/>
          <p:cNvSpPr/>
          <p:nvPr/>
        </p:nvSpPr>
        <p:spPr>
          <a:xfrm>
            <a:off x="8469494" y="926625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0" name="Circle"/>
          <p:cNvSpPr/>
          <p:nvPr/>
        </p:nvSpPr>
        <p:spPr>
          <a:xfrm>
            <a:off x="8469494" y="10340522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1" name="Circle"/>
          <p:cNvSpPr/>
          <p:nvPr/>
        </p:nvSpPr>
        <p:spPr>
          <a:xfrm>
            <a:off x="8469494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2" name="Circle"/>
          <p:cNvSpPr/>
          <p:nvPr/>
        </p:nvSpPr>
        <p:spPr>
          <a:xfrm>
            <a:off x="5891920" y="1036815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3" name="Circle"/>
          <p:cNvSpPr/>
          <p:nvPr/>
        </p:nvSpPr>
        <p:spPr>
          <a:xfrm>
            <a:off x="5891920" y="11442422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4" name="Circle"/>
          <p:cNvSpPr/>
          <p:nvPr/>
        </p:nvSpPr>
        <p:spPr>
          <a:xfrm>
            <a:off x="3830217" y="7117714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5" name="Circle"/>
          <p:cNvSpPr/>
          <p:nvPr/>
        </p:nvSpPr>
        <p:spPr>
          <a:xfrm>
            <a:off x="3830217" y="819198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6" name="Circle"/>
          <p:cNvSpPr/>
          <p:nvPr/>
        </p:nvSpPr>
        <p:spPr>
          <a:xfrm>
            <a:off x="3830217" y="926625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7" name="Circle"/>
          <p:cNvSpPr/>
          <p:nvPr/>
        </p:nvSpPr>
        <p:spPr>
          <a:xfrm>
            <a:off x="10793127" y="7117714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8" name="Circle"/>
          <p:cNvSpPr/>
          <p:nvPr/>
        </p:nvSpPr>
        <p:spPr>
          <a:xfrm>
            <a:off x="10793127" y="819198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59" name="Circle"/>
          <p:cNvSpPr/>
          <p:nvPr/>
        </p:nvSpPr>
        <p:spPr>
          <a:xfrm>
            <a:off x="10793127" y="926625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0" name="Circle"/>
          <p:cNvSpPr/>
          <p:nvPr/>
        </p:nvSpPr>
        <p:spPr>
          <a:xfrm>
            <a:off x="10793127" y="10340522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1" name="Circle"/>
          <p:cNvSpPr/>
          <p:nvPr/>
        </p:nvSpPr>
        <p:spPr>
          <a:xfrm>
            <a:off x="10793127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2" name="Circle"/>
          <p:cNvSpPr/>
          <p:nvPr/>
        </p:nvSpPr>
        <p:spPr>
          <a:xfrm>
            <a:off x="13116759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3" name="Circle"/>
          <p:cNvSpPr/>
          <p:nvPr/>
        </p:nvSpPr>
        <p:spPr>
          <a:xfrm>
            <a:off x="15417006" y="7117714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4" name="Circle"/>
          <p:cNvSpPr/>
          <p:nvPr/>
        </p:nvSpPr>
        <p:spPr>
          <a:xfrm>
            <a:off x="15417006" y="8191983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5" name="Circle"/>
          <p:cNvSpPr/>
          <p:nvPr/>
        </p:nvSpPr>
        <p:spPr>
          <a:xfrm>
            <a:off x="15417006" y="10340522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6" name="Circle"/>
          <p:cNvSpPr/>
          <p:nvPr/>
        </p:nvSpPr>
        <p:spPr>
          <a:xfrm>
            <a:off x="15417006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7" name="Circle"/>
          <p:cNvSpPr/>
          <p:nvPr/>
        </p:nvSpPr>
        <p:spPr>
          <a:xfrm>
            <a:off x="17717253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8" name="Circle"/>
          <p:cNvSpPr/>
          <p:nvPr/>
        </p:nvSpPr>
        <p:spPr>
          <a:xfrm>
            <a:off x="20070981" y="11414791"/>
            <a:ext cx="426840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69" name="Circle"/>
          <p:cNvSpPr/>
          <p:nvPr/>
        </p:nvSpPr>
        <p:spPr>
          <a:xfrm>
            <a:off x="22463493" y="11414791"/>
            <a:ext cx="426841" cy="426840"/>
          </a:xfrm>
          <a:prstGeom prst="ellipse">
            <a:avLst/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7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 copy 3">
    <p:bg>
      <p:bgPr>
        <a:solidFill>
          <a:srgbClr val="0BB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Our solution is the only one on the market that can measure the size of findings,…"/>
          <p:cNvSpPr txBox="1">
            <a:spLocks noGrp="1"/>
          </p:cNvSpPr>
          <p:nvPr>
            <p:ph type="body" sz="half" idx="21"/>
          </p:nvPr>
        </p:nvSpPr>
        <p:spPr>
          <a:xfrm>
            <a:off x="3144136" y="3511550"/>
            <a:ext cx="18095728" cy="66929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Our solution is the only one on the market that can measure the size of findings, 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even inflammatory diseases such as Ulcerative Colitis and Crohn's disease.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It saves the doctor up to 20% time by re-identifying findings and creating a final report.</a:t>
            </a:r>
          </a:p>
        </p:txBody>
      </p:sp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able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Commercial solutions"/>
          <p:cNvSpPr txBox="1">
            <a:spLocks noGrp="1"/>
          </p:cNvSpPr>
          <p:nvPr>
            <p:ph type="body" sz="quarter" idx="21"/>
          </p:nvPr>
        </p:nvSpPr>
        <p:spPr>
          <a:xfrm>
            <a:off x="4105368" y="1679028"/>
            <a:ext cx="16173265" cy="1473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Commercial solutions</a:t>
            </a:r>
          </a:p>
        </p:txBody>
      </p:sp>
      <p:sp>
        <p:nvSpPr>
          <p:cNvPr id="786" name="Only the biggest players in endoscopy have AI solutions"/>
          <p:cNvSpPr txBox="1">
            <a:spLocks noGrp="1"/>
          </p:cNvSpPr>
          <p:nvPr>
            <p:ph type="body" sz="quarter" idx="22"/>
          </p:nvPr>
        </p:nvSpPr>
        <p:spPr>
          <a:xfrm>
            <a:off x="2967526" y="3263900"/>
            <a:ext cx="18448948" cy="4826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Only the biggest players in endoscopy have AI solutions</a:t>
            </a:r>
          </a:p>
        </p:txBody>
      </p:sp>
      <p:pic>
        <p:nvPicPr>
          <p:cNvPr id="78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har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$81B…"/>
          <p:cNvSpPr>
            <a:spLocks noGrp="1"/>
          </p:cNvSpPr>
          <p:nvPr>
            <p:ph type="body" sz="half" idx="21"/>
          </p:nvPr>
        </p:nvSpPr>
        <p:spPr>
          <a:xfrm>
            <a:off x="13347253" y="1749722"/>
            <a:ext cx="8345004" cy="8345004"/>
          </a:xfrm>
          <a:prstGeom prst="ellipse">
            <a:avLst/>
          </a:prstGeom>
          <a:solidFill>
            <a:srgbClr val="1EDB8B"/>
          </a:solidFill>
        </p:spPr>
        <p:txBody>
          <a:bodyPr anchor="ctr">
            <a:noAutofit/>
          </a:bodyPr>
          <a:lstStyle/>
          <a:p>
            <a:pPr marL="0" indent="0" algn="ctr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$81B</a:t>
            </a:r>
          </a:p>
          <a:p>
            <a:pPr marL="0" indent="0" algn="ctr">
              <a:spcBef>
                <a:spcPts val="1600"/>
              </a:spcBef>
              <a:buSzTx/>
              <a:buNone/>
              <a:defRPr sz="2400">
                <a:solidFill>
                  <a:srgbClr val="FFFFFF"/>
                </a:solidFill>
              </a:defRPr>
            </a:pPr>
            <a:r>
              <a:t>2030</a:t>
            </a:r>
          </a:p>
        </p:txBody>
      </p:sp>
      <p:sp>
        <p:nvSpPr>
          <p:cNvPr id="796" name="$42B…"/>
          <p:cNvSpPr>
            <a:spLocks noGrp="1"/>
          </p:cNvSpPr>
          <p:nvPr>
            <p:ph type="body" sz="quarter" idx="22"/>
          </p:nvPr>
        </p:nvSpPr>
        <p:spPr>
          <a:xfrm>
            <a:off x="17374592" y="6412061"/>
            <a:ext cx="5554217" cy="5554217"/>
          </a:xfrm>
          <a:prstGeom prst="ellipse">
            <a:avLst/>
          </a:prstGeom>
          <a:solidFill>
            <a:srgbClr val="7F00FF"/>
          </a:solidFill>
        </p:spPr>
        <p:txBody>
          <a:bodyPr anchor="ctr">
            <a:noAutofit/>
          </a:bodyPr>
          <a:lstStyle/>
          <a:p>
            <a:pPr marL="0" indent="0" algn="ctr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$42B</a:t>
            </a:r>
          </a:p>
          <a:p>
            <a:pPr marL="0" indent="0" algn="ctr">
              <a:spcBef>
                <a:spcPts val="1600"/>
              </a:spcBef>
              <a:buSzTx/>
              <a:buNone/>
              <a:defRPr sz="2400">
                <a:solidFill>
                  <a:srgbClr val="FFFFFF"/>
                </a:solidFill>
              </a:defRPr>
            </a:pPr>
            <a:r>
              <a:t>2021</a:t>
            </a:r>
          </a:p>
        </p:txBody>
      </p:sp>
      <p:sp>
        <p:nvSpPr>
          <p:cNvPr id="797" name="Endoscopic market…"/>
          <p:cNvSpPr txBox="1">
            <a:spLocks noGrp="1"/>
          </p:cNvSpPr>
          <p:nvPr>
            <p:ph type="body" sz="half" idx="23"/>
          </p:nvPr>
        </p:nvSpPr>
        <p:spPr>
          <a:xfrm>
            <a:off x="1803400" y="3191510"/>
            <a:ext cx="9928039" cy="733298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pPr>
            <a:r>
              <a:t>Endoscopic market</a:t>
            </a:r>
          </a:p>
          <a:p>
            <a:pPr marL="0" indent="0">
              <a:buSzTx/>
              <a:buNone/>
            </a:pPr>
            <a:r>
              <a:t>Fast growing segment related to population growth, but also to the need for preventive examinations.</a:t>
            </a:r>
            <a:br/>
            <a:br/>
            <a:r>
              <a:t>Artificial intelligence, deep learning and robotics are critical in the next 2 to 4 years to increase efficiency in this segment.</a:t>
            </a:r>
          </a:p>
        </p:txBody>
      </p:sp>
      <p:pic>
        <p:nvPicPr>
          <p:cNvPr id="79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2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7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llust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ilstr.png"/>
          <p:cNvSpPr>
            <a:spLocks noGrp="1"/>
          </p:cNvSpPr>
          <p:nvPr>
            <p:ph type="pic" idx="21"/>
          </p:nvPr>
        </p:nvSpPr>
        <p:spPr>
          <a:xfrm>
            <a:off x="2500267" y="3119665"/>
            <a:ext cx="19383466" cy="74766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7" name="MAIA"/>
          <p:cNvSpPr txBox="1"/>
          <p:nvPr/>
        </p:nvSpPr>
        <p:spPr>
          <a:xfrm>
            <a:off x="1803400" y="1054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/>
          </a:lstStyle>
          <a:p>
            <a:r>
              <a:t>MAIA</a:t>
            </a:r>
          </a:p>
        </p:txBody>
      </p:sp>
      <p:pic>
        <p:nvPicPr>
          <p:cNvPr id="80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MAIA"/>
          <p:cNvSpPr txBox="1"/>
          <p:nvPr/>
        </p:nvSpPr>
        <p:spPr>
          <a:xfrm>
            <a:off x="1803400" y="1054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MAIA</a:t>
            </a:r>
          </a:p>
        </p:txBody>
      </p:sp>
      <p:sp>
        <p:nvSpPr>
          <p:cNvPr id="817" name="Image"/>
          <p:cNvSpPr>
            <a:spLocks noGrp="1"/>
          </p:cNvSpPr>
          <p:nvPr>
            <p:ph type="pic" idx="21"/>
          </p:nvPr>
        </p:nvSpPr>
        <p:spPr>
          <a:xfrm>
            <a:off x="0" y="-1271017"/>
            <a:ext cx="24384000" cy="162580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aim copy 4">
    <p:bg>
      <p:bgPr>
        <a:solidFill>
          <a:srgbClr val="7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Who are we?…"/>
          <p:cNvSpPr txBox="1">
            <a:spLocks noGrp="1"/>
          </p:cNvSpPr>
          <p:nvPr>
            <p:ph type="body" sz="half" idx="21"/>
          </p:nvPr>
        </p:nvSpPr>
        <p:spPr>
          <a:xfrm>
            <a:off x="3144136" y="3517900"/>
            <a:ext cx="18095728" cy="668020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The experienced team behind successful AI applications for transportation and industry. </a:t>
            </a:r>
            <a:br/>
            <a:r>
              <a:t>We want to bring modern and proven technologies from industry to healthcare.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am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Founders"/>
          <p:cNvSpPr txBox="1"/>
          <p:nvPr/>
        </p:nvSpPr>
        <p:spPr>
          <a:xfrm>
            <a:off x="7042442" y="1425028"/>
            <a:ext cx="10299117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80000"/>
              </a:lnSpc>
              <a:defRPr sz="8500" spc="-17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Founders</a:t>
            </a:r>
          </a:p>
        </p:txBody>
      </p:sp>
      <p:sp>
        <p:nvSpPr>
          <p:cNvPr id="834" name="MAIA"/>
          <p:cNvSpPr txBox="1"/>
          <p:nvPr/>
        </p:nvSpPr>
        <p:spPr>
          <a:xfrm>
            <a:off x="11764517" y="800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>
                <a:solidFill>
                  <a:srgbClr val="1ECF8B"/>
                </a:solidFill>
              </a:defRPr>
            </a:lvl1pPr>
          </a:lstStyle>
          <a:p>
            <a:r>
              <a:t>MAIA</a:t>
            </a:r>
          </a:p>
        </p:txBody>
      </p:sp>
      <p:pic>
        <p:nvPicPr>
          <p:cNvPr id="835" name="Picture 2.png" descr="Picture 2.png"/>
          <p:cNvPicPr>
            <a:picLocks noChangeAspect="1"/>
          </p:cNvPicPr>
          <p:nvPr/>
        </p:nvPicPr>
        <p:blipFill>
          <a:blip r:embed="rId2"/>
          <a:srcRect l="477" t="1199" r="476" b="21951"/>
          <a:stretch>
            <a:fillRect/>
          </a:stretch>
        </p:blipFill>
        <p:spPr>
          <a:xfrm>
            <a:off x="10272466" y="3425031"/>
            <a:ext cx="3839132" cy="3839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36" name="Picture 1.jpg" descr="Picture 1.jpg"/>
          <p:cNvPicPr>
            <a:picLocks noChangeAspect="1"/>
          </p:cNvPicPr>
          <p:nvPr/>
        </p:nvPicPr>
        <p:blipFill>
          <a:blip r:embed="rId3"/>
          <a:srcRect l="4046" t="5392" r="2742" b="21978"/>
          <a:stretch>
            <a:fillRect/>
          </a:stretch>
        </p:blipFill>
        <p:spPr>
          <a:xfrm>
            <a:off x="2855817" y="3425031"/>
            <a:ext cx="3839064" cy="38392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37" name="Picture 3.png" descr="Picture 3.png"/>
          <p:cNvPicPr>
            <a:picLocks noChangeAspect="1"/>
          </p:cNvPicPr>
          <p:nvPr/>
        </p:nvPicPr>
        <p:blipFill>
          <a:blip r:embed="rId4"/>
          <a:srcRect l="2228" t="1253" r="1006" b="23108"/>
          <a:stretch>
            <a:fillRect/>
          </a:stretch>
        </p:blipFill>
        <p:spPr>
          <a:xfrm>
            <a:off x="17765578" y="3425031"/>
            <a:ext cx="3839081" cy="383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838" name="Michal Hradis, Ph. D.…"/>
          <p:cNvSpPr txBox="1">
            <a:spLocks noGrp="1"/>
          </p:cNvSpPr>
          <p:nvPr>
            <p:ph type="body" sz="quarter" idx="21"/>
          </p:nvPr>
        </p:nvSpPr>
        <p:spPr>
          <a:xfrm>
            <a:off x="1869186" y="7864581"/>
            <a:ext cx="5812029" cy="40894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lnSpc>
                <a:spcPct val="100000"/>
              </a:lnSpc>
              <a:buSzTx/>
              <a:buNone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Michal Hradis, Ph. D.</a:t>
            </a:r>
            <a:br>
              <a:rPr sz="1200"/>
            </a:br>
            <a:endParaRPr sz="1200"/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SzTx/>
              <a:buNone/>
              <a:defRPr sz="3000"/>
            </a:pPr>
            <a:r>
              <a:t>Co-Founder, CTO</a:t>
            </a:r>
            <a:br>
              <a:rPr>
                <a:solidFill>
                  <a:srgbClr val="545454"/>
                </a:solidFill>
              </a:rPr>
            </a:br>
            <a:br>
              <a:rPr>
                <a:solidFill>
                  <a:srgbClr val="545454"/>
                </a:solidFill>
              </a:rPr>
            </a:br>
            <a:r>
              <a:rPr>
                <a:solidFill>
                  <a:srgbClr val="ABABAB"/>
                </a:solidFill>
              </a:rPr>
              <a:t>Associate professor</a:t>
            </a:r>
          </a:p>
          <a:p>
            <a:pPr marL="0" indent="0" algn="ctr" defTabSz="457200">
              <a:lnSpc>
                <a:spcPts val="5500"/>
              </a:lnSpc>
              <a:spcBef>
                <a:spcPts val="1000"/>
              </a:spcBef>
              <a:buSzTx/>
              <a:buNone/>
              <a:defRPr sz="3200">
                <a:solidFill>
                  <a:srgbClr val="ABABAB"/>
                </a:solidFill>
              </a:defRPr>
            </a:pPr>
            <a:r>
              <a:t>16+ years of CNN development</a:t>
            </a:r>
          </a:p>
          <a:p>
            <a:pPr marL="0" indent="0" algn="ctr" defTabSz="457200">
              <a:lnSpc>
                <a:spcPts val="5500"/>
              </a:lnSpc>
              <a:spcBef>
                <a:spcPts val="1000"/>
              </a:spcBef>
              <a:buSzTx/>
              <a:buNone/>
              <a:defRPr sz="3200">
                <a:solidFill>
                  <a:srgbClr val="ABABAB"/>
                </a:solidFill>
              </a:defRPr>
            </a:pPr>
            <a:r>
              <a:t>Worked in London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839" name="Lukas Loun…"/>
          <p:cNvSpPr txBox="1">
            <a:spLocks noGrp="1"/>
          </p:cNvSpPr>
          <p:nvPr>
            <p:ph type="body" sz="quarter" idx="22"/>
          </p:nvPr>
        </p:nvSpPr>
        <p:spPr>
          <a:xfrm>
            <a:off x="8627173" y="7864581"/>
            <a:ext cx="7129653" cy="56134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lnSpc>
                <a:spcPct val="100000"/>
              </a:lnSpc>
              <a:buSzTx/>
              <a:buNone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Lukas Loun</a:t>
            </a:r>
            <a:br>
              <a:rPr sz="1200"/>
            </a:br>
            <a:endParaRPr sz="1200"/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SzTx/>
              <a:buNone/>
              <a:defRPr sz="3000"/>
            </a:pPr>
            <a:r>
              <a:t>Founder, CTO</a:t>
            </a:r>
            <a:br/>
            <a:br>
              <a:rPr>
                <a:solidFill>
                  <a:srgbClr val="545454"/>
                </a:solidFill>
              </a:rPr>
            </a:br>
            <a:r>
              <a:rPr>
                <a:solidFill>
                  <a:srgbClr val="ABABAB"/>
                </a:solidFill>
              </a:rPr>
              <a:t>ex ABB and Siemens </a:t>
            </a:r>
            <a:endParaRPr sz="1200">
              <a:solidFill>
                <a:srgbClr val="ABABAB"/>
              </a:solidFill>
            </a:endParaRPr>
          </a:p>
          <a:p>
            <a:pPr marL="0" indent="0" algn="ctr" defTabSz="457200">
              <a:lnSpc>
                <a:spcPts val="5500"/>
              </a:lnSpc>
              <a:spcBef>
                <a:spcPts val="1000"/>
              </a:spcBef>
              <a:buSzTx/>
              <a:buNone/>
              <a:defRPr sz="3200">
                <a:solidFill>
                  <a:srgbClr val="ABABAB"/>
                </a:solidFill>
              </a:defRPr>
            </a:pPr>
            <a:r>
              <a:t>Regional Sales Director</a:t>
            </a:r>
            <a:endParaRPr sz="1200"/>
          </a:p>
          <a:p>
            <a:pPr marL="0" indent="0" algn="ctr" defTabSz="457200">
              <a:lnSpc>
                <a:spcPts val="5500"/>
              </a:lnSpc>
              <a:spcBef>
                <a:spcPts val="1000"/>
              </a:spcBef>
              <a:buSzTx/>
              <a:buNone/>
              <a:defRPr sz="3200">
                <a:solidFill>
                  <a:srgbClr val="ABABAB"/>
                </a:solidFill>
              </a:defRPr>
            </a:pPr>
            <a:r>
              <a:t>12+ years experience from international sales</a:t>
            </a:r>
            <a:br/>
            <a:br/>
            <a:r>
              <a:rPr u="sng">
                <a:solidFill>
                  <a:srgbClr val="000000"/>
                </a:solidFill>
                <a:hlinkClick r:id="rId5"/>
              </a:rPr>
              <a:t>LinkedIn   </a:t>
            </a:r>
            <a:endParaRPr sz="1200"/>
          </a:p>
        </p:txBody>
      </p:sp>
      <p:sp>
        <p:nvSpPr>
          <p:cNvPr id="840" name="Petr Musil Ph. D.…"/>
          <p:cNvSpPr txBox="1">
            <a:spLocks noGrp="1"/>
          </p:cNvSpPr>
          <p:nvPr>
            <p:ph type="body" sz="quarter" idx="23"/>
          </p:nvPr>
        </p:nvSpPr>
        <p:spPr>
          <a:xfrm>
            <a:off x="17414087" y="7864581"/>
            <a:ext cx="4541826" cy="4076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lnSpc>
                <a:spcPct val="100000"/>
              </a:lnSpc>
              <a:buSzTx/>
              <a:buNone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Petr Musil Ph. D.</a:t>
            </a:r>
            <a:br>
              <a:rPr sz="1200"/>
            </a:br>
            <a:endParaRPr sz="1200"/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SzTx/>
              <a:buNone/>
              <a:defRPr sz="3000"/>
            </a:pPr>
            <a:r>
              <a:t>Co-Founder</a:t>
            </a:r>
            <a:br/>
            <a:br/>
            <a:r>
              <a:rPr>
                <a:solidFill>
                  <a:srgbClr val="ABABAB"/>
                </a:solidFill>
              </a:rPr>
              <a:t>10+ years of AI app</a:t>
            </a:r>
            <a:br>
              <a:rPr>
                <a:solidFill>
                  <a:srgbClr val="ABABAB"/>
                </a:solidFill>
              </a:rPr>
            </a:br>
            <a:r>
              <a:rPr>
                <a:solidFill>
                  <a:srgbClr val="ABABAB"/>
                </a:solidFill>
              </a:rPr>
              <a:t>development</a:t>
            </a:r>
          </a:p>
          <a:p>
            <a:pPr marL="0" indent="0" algn="ctr">
              <a:lnSpc>
                <a:spcPct val="100000"/>
              </a:lnSpc>
              <a:spcBef>
                <a:spcPts val="1000"/>
              </a:spcBef>
              <a:buSzTx/>
              <a:buNone/>
              <a:defRPr sz="3000">
                <a:solidFill>
                  <a:srgbClr val="ABABAB"/>
                </a:solidFill>
              </a:defRPr>
            </a:pPr>
            <a:r>
              <a:t>Unique patent for</a:t>
            </a:r>
            <a:br/>
            <a:r>
              <a:t>defence sector  </a:t>
            </a:r>
          </a:p>
        </p:txBody>
      </p:sp>
      <p:pic>
        <p:nvPicPr>
          <p:cNvPr id="84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0941" y="12638095"/>
            <a:ext cx="252310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8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llustration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Image"/>
          <p:cNvSpPr>
            <a:spLocks noGrp="1"/>
          </p:cNvSpPr>
          <p:nvPr>
            <p:ph type="pic" idx="21"/>
          </p:nvPr>
        </p:nvSpPr>
        <p:spPr>
          <a:xfrm>
            <a:off x="3324049" y="3186614"/>
            <a:ext cx="17735902" cy="78507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0" name="MAIA"/>
          <p:cNvSpPr txBox="1"/>
          <p:nvPr/>
        </p:nvSpPr>
        <p:spPr>
          <a:xfrm>
            <a:off x="1803400" y="1054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/>
          </a:lstStyle>
          <a:p>
            <a:r>
              <a:t>MAIA</a:t>
            </a:r>
          </a:p>
        </p:txBody>
      </p:sp>
      <p:sp>
        <p:nvSpPr>
          <p:cNvPr id="8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with headlin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MAIA runs in real time"/>
          <p:cNvSpPr txBox="1">
            <a:spLocks noGrp="1"/>
          </p:cNvSpPr>
          <p:nvPr>
            <p:ph type="body" sz="quarter" idx="21"/>
          </p:nvPr>
        </p:nvSpPr>
        <p:spPr>
          <a:xfrm>
            <a:off x="4105368" y="1323428"/>
            <a:ext cx="16173265" cy="1473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runs in real time</a:t>
            </a:r>
          </a:p>
        </p:txBody>
      </p:sp>
      <p:sp>
        <p:nvSpPr>
          <p:cNvPr id="859" name="Image"/>
          <p:cNvSpPr>
            <a:spLocks noGrp="1"/>
          </p:cNvSpPr>
          <p:nvPr>
            <p:ph type="pic" idx="22"/>
          </p:nvPr>
        </p:nvSpPr>
        <p:spPr>
          <a:xfrm>
            <a:off x="-4922638" y="516950"/>
            <a:ext cx="28867734" cy="16238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MAIA"/>
          <p:cNvSpPr txBox="1"/>
          <p:nvPr/>
        </p:nvSpPr>
        <p:spPr>
          <a:xfrm>
            <a:off x="1803400" y="1054100"/>
            <a:ext cx="85496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MAIA</a:t>
            </a:r>
          </a:p>
        </p:txBody>
      </p:sp>
      <p:sp>
        <p:nvSpPr>
          <p:cNvPr id="868" name="Image"/>
          <p:cNvSpPr>
            <a:spLocks noGrp="1"/>
          </p:cNvSpPr>
          <p:nvPr>
            <p:ph type="pic" idx="21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9" name="sander-sammy-38Un6Oi5beE-unsplash.jpeg"/>
          <p:cNvSpPr>
            <a:spLocks noGrp="1"/>
          </p:cNvSpPr>
          <p:nvPr>
            <p:ph type="pic" sz="half" idx="22"/>
          </p:nvPr>
        </p:nvSpPr>
        <p:spPr>
          <a:xfrm>
            <a:off x="609599" y="-101600"/>
            <a:ext cx="13044290" cy="869619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0" name="clay-banks-cEzMOp5FtV4-unsplash.jpeg"/>
          <p:cNvSpPr>
            <a:spLocks noGrp="1"/>
          </p:cNvSpPr>
          <p:nvPr>
            <p:ph type="pic" idx="23"/>
          </p:nvPr>
        </p:nvSpPr>
        <p:spPr>
          <a:xfrm>
            <a:off x="609600" y="-2067174"/>
            <a:ext cx="13044290" cy="19566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s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Image"/>
          <p:cNvSpPr>
            <a:spLocks noGrp="1"/>
          </p:cNvSpPr>
          <p:nvPr>
            <p:ph type="pic" idx="21"/>
          </p:nvPr>
        </p:nvSpPr>
        <p:spPr>
          <a:xfrm>
            <a:off x="2348428" y="0"/>
            <a:ext cx="24384001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9" name="Image"/>
          <p:cNvSpPr>
            <a:spLocks noGrp="1"/>
          </p:cNvSpPr>
          <p:nvPr>
            <p:ph type="pic" idx="22"/>
          </p:nvPr>
        </p:nvSpPr>
        <p:spPr>
          <a:xfrm>
            <a:off x="-9564172" y="0"/>
            <a:ext cx="24384001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s 2 copy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Image"/>
          <p:cNvSpPr>
            <a:spLocks noGrp="1"/>
          </p:cNvSpPr>
          <p:nvPr>
            <p:ph type="pic" idx="21"/>
          </p:nvPr>
        </p:nvSpPr>
        <p:spPr>
          <a:xfrm>
            <a:off x="-9564172" y="0"/>
            <a:ext cx="24384001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88" name="Image"/>
          <p:cNvSpPr>
            <a:spLocks noGrp="1"/>
          </p:cNvSpPr>
          <p:nvPr>
            <p:ph type="pic" idx="22"/>
          </p:nvPr>
        </p:nvSpPr>
        <p:spPr>
          <a:xfrm>
            <a:off x="2348428" y="-1"/>
            <a:ext cx="24384001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89" name="Advanced technology and a specially developed algorithm on MAIA HW make the doctor’s job more efficient"/>
          <p:cNvSpPr txBox="1">
            <a:spLocks noGrp="1"/>
          </p:cNvSpPr>
          <p:nvPr>
            <p:ph type="body" sz="quarter" idx="23"/>
          </p:nvPr>
        </p:nvSpPr>
        <p:spPr>
          <a:xfrm>
            <a:off x="661186" y="11722099"/>
            <a:ext cx="20877228" cy="154940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Advanced technology and a specially developed algorithm</a:t>
            </a:r>
            <a:br/>
            <a:r>
              <a:t>on MAIA HW make the doctor’s job more efficient</a:t>
            </a:r>
          </a:p>
        </p:txBody>
      </p:sp>
      <p:sp>
        <p:nvSpPr>
          <p:cNvPr id="8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s copy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Image"/>
          <p:cNvSpPr>
            <a:spLocks noGrp="1"/>
          </p:cNvSpPr>
          <p:nvPr>
            <p:ph type="pic" idx="21"/>
          </p:nvPr>
        </p:nvSpPr>
        <p:spPr>
          <a:xfrm rot="1200000">
            <a:off x="-9814538" y="-3430012"/>
            <a:ext cx="17067173" cy="96002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98" name="clay-banks-cEzMOp5FtV4-unsplash.jpeg"/>
          <p:cNvSpPr>
            <a:spLocks noGrp="1"/>
          </p:cNvSpPr>
          <p:nvPr>
            <p:ph type="pic" sz="quarter" idx="22"/>
          </p:nvPr>
        </p:nvSpPr>
        <p:spPr>
          <a:xfrm rot="1200000">
            <a:off x="6142880" y="-2477717"/>
            <a:ext cx="6577973" cy="98669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99" name="annie-spratt-O1xUS9p4BBs-unsplash.jpeg"/>
          <p:cNvSpPr>
            <a:spLocks noGrp="1"/>
          </p:cNvSpPr>
          <p:nvPr>
            <p:ph type="pic" sz="half" idx="23"/>
          </p:nvPr>
        </p:nvSpPr>
        <p:spPr>
          <a:xfrm rot="1200000">
            <a:off x="11330151" y="-1917700"/>
            <a:ext cx="11663566" cy="87469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0" name="fusion-medical-animation-rnr8D3FNUNY-unsplash.jpeg"/>
          <p:cNvSpPr>
            <a:spLocks noGrp="1"/>
          </p:cNvSpPr>
          <p:nvPr>
            <p:ph type="pic" idx="24"/>
          </p:nvPr>
        </p:nvSpPr>
        <p:spPr>
          <a:xfrm rot="1200000">
            <a:off x="17116955" y="-1917700"/>
            <a:ext cx="15550092" cy="87469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1" name="sander-sammy-38Un6Oi5beE-unsplash.jpeg"/>
          <p:cNvSpPr>
            <a:spLocks noGrp="1"/>
          </p:cNvSpPr>
          <p:nvPr>
            <p:ph type="pic" sz="half" idx="25"/>
          </p:nvPr>
        </p:nvSpPr>
        <p:spPr>
          <a:xfrm rot="1200000">
            <a:off x="-9364602" y="6464715"/>
            <a:ext cx="13120391" cy="87469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2" name="arseny-togulev-DE6rYp1nAho-unsplash.jpeg"/>
          <p:cNvSpPr>
            <a:spLocks noGrp="1"/>
          </p:cNvSpPr>
          <p:nvPr>
            <p:ph type="pic" idx="26"/>
          </p:nvPr>
        </p:nvSpPr>
        <p:spPr>
          <a:xfrm rot="1200000">
            <a:off x="-1596118" y="6921500"/>
            <a:ext cx="15553569" cy="87469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3" name="irwan-tweetbyirwan-rbDE93-0hHs-unsplash.jpeg"/>
          <p:cNvSpPr>
            <a:spLocks noGrp="1"/>
          </p:cNvSpPr>
          <p:nvPr>
            <p:ph type="pic" sz="half" idx="27"/>
          </p:nvPr>
        </p:nvSpPr>
        <p:spPr>
          <a:xfrm rot="1200000">
            <a:off x="8079448" y="6921500"/>
            <a:ext cx="11662570" cy="87469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4" name="daniele-d-andreti-sCqkCcYmtlM-unsplash.jpeg"/>
          <p:cNvSpPr>
            <a:spLocks noGrp="1"/>
          </p:cNvSpPr>
          <p:nvPr>
            <p:ph type="pic" sz="half" idx="28"/>
          </p:nvPr>
        </p:nvSpPr>
        <p:spPr>
          <a:xfrm rot="1200000">
            <a:off x="18134769" y="7767626"/>
            <a:ext cx="11661490" cy="87469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a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Founders"/>
          <p:cNvSpPr txBox="1"/>
          <p:nvPr/>
        </p:nvSpPr>
        <p:spPr>
          <a:xfrm>
            <a:off x="7042442" y="1425028"/>
            <a:ext cx="10299117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80000"/>
              </a:lnSpc>
              <a:defRPr sz="8500" spc="-17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Founders</a:t>
            </a:r>
          </a:p>
        </p:txBody>
      </p:sp>
      <p:pic>
        <p:nvPicPr>
          <p:cNvPr id="913" name="Picture 2.png" descr="Picture 2.png"/>
          <p:cNvPicPr>
            <a:picLocks noChangeAspect="1"/>
          </p:cNvPicPr>
          <p:nvPr/>
        </p:nvPicPr>
        <p:blipFill>
          <a:blip r:embed="rId2"/>
          <a:srcRect l="24551" t="2206" r="8785" b="46070"/>
          <a:stretch>
            <a:fillRect/>
          </a:stretch>
        </p:blipFill>
        <p:spPr>
          <a:xfrm>
            <a:off x="10272466" y="3425031"/>
            <a:ext cx="3839132" cy="383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14" name="Picture 1.jpg" descr="Picture 1.jpg"/>
          <p:cNvPicPr>
            <a:picLocks noChangeAspect="1"/>
          </p:cNvPicPr>
          <p:nvPr/>
        </p:nvPicPr>
        <p:blipFill>
          <a:blip r:embed="rId3"/>
          <a:srcRect l="8496" t="6674" r="7319" b="27730"/>
          <a:stretch>
            <a:fillRect/>
          </a:stretch>
        </p:blipFill>
        <p:spPr>
          <a:xfrm>
            <a:off x="2855817" y="3425031"/>
            <a:ext cx="3839064" cy="38392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15" name="Picture 3.png" descr="Picture 3.png"/>
          <p:cNvPicPr>
            <a:picLocks noChangeAspect="1"/>
          </p:cNvPicPr>
          <p:nvPr/>
        </p:nvPicPr>
        <p:blipFill>
          <a:blip r:embed="rId4"/>
          <a:srcRect l="2228" t="1253" r="1006" b="23108"/>
          <a:stretch>
            <a:fillRect/>
          </a:stretch>
        </p:blipFill>
        <p:spPr>
          <a:xfrm>
            <a:off x="17765578" y="3425031"/>
            <a:ext cx="3839081" cy="383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916" name="Michal Hradis, Ph. D.…"/>
          <p:cNvSpPr txBox="1"/>
          <p:nvPr/>
        </p:nvSpPr>
        <p:spPr>
          <a:xfrm>
            <a:off x="1869186" y="7864581"/>
            <a:ext cx="5812029" cy="408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ctr">
              <a:lnSpc>
                <a:spcPct val="100000"/>
              </a:lnSpc>
              <a:spcBef>
                <a:spcPts val="4500"/>
              </a:spcBef>
              <a:defRPr sz="4800"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Michal Hradis, Ph. D.</a:t>
            </a:r>
            <a:br>
              <a:rPr sz="1200"/>
            </a:br>
            <a:endParaRPr sz="1200"/>
          </a:p>
          <a:p>
            <a:pPr algn="ctr">
              <a:lnSpc>
                <a:spcPct val="100000"/>
              </a:lnSpc>
              <a:spcBef>
                <a:spcPts val="1000"/>
              </a:spcBef>
              <a:defRPr sz="3000"/>
            </a:pPr>
            <a:r>
              <a:t>Co-Founder, CTO</a:t>
            </a:r>
            <a:br>
              <a:rPr>
                <a:solidFill>
                  <a:srgbClr val="545454"/>
                </a:solidFill>
              </a:rPr>
            </a:br>
            <a:br>
              <a:rPr>
                <a:solidFill>
                  <a:srgbClr val="545454"/>
                </a:solidFill>
              </a:rPr>
            </a:br>
            <a:r>
              <a:rPr>
                <a:solidFill>
                  <a:srgbClr val="ABABAB"/>
                </a:solidFill>
              </a:rPr>
              <a:t>Associate professor</a:t>
            </a:r>
          </a:p>
          <a:p>
            <a:pPr algn="ctr" defTabSz="457200">
              <a:lnSpc>
                <a:spcPts val="5500"/>
              </a:lnSpc>
              <a:spcBef>
                <a:spcPts val="1000"/>
              </a:spcBef>
              <a:defRPr sz="3200">
                <a:solidFill>
                  <a:srgbClr val="ABABAB"/>
                </a:solidFill>
              </a:defRPr>
            </a:pPr>
            <a:r>
              <a:t>16+ years of CNN development</a:t>
            </a:r>
          </a:p>
          <a:p>
            <a:pPr algn="ctr" defTabSz="457200">
              <a:lnSpc>
                <a:spcPts val="5500"/>
              </a:lnSpc>
              <a:spcBef>
                <a:spcPts val="1000"/>
              </a:spcBef>
              <a:defRPr sz="3200">
                <a:solidFill>
                  <a:srgbClr val="ABABAB"/>
                </a:solidFill>
              </a:defRPr>
            </a:pPr>
            <a:r>
              <a:t>Worked in London</a:t>
            </a:r>
            <a:endParaRPr sz="1200">
              <a:solidFill>
                <a:srgbClr val="000000"/>
              </a:solidFill>
            </a:endParaRPr>
          </a:p>
        </p:txBody>
      </p:sp>
      <p:sp>
        <p:nvSpPr>
          <p:cNvPr id="917" name="Lukas Loun…"/>
          <p:cNvSpPr txBox="1"/>
          <p:nvPr/>
        </p:nvSpPr>
        <p:spPr>
          <a:xfrm>
            <a:off x="8627173" y="7864581"/>
            <a:ext cx="7129653" cy="561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100000"/>
              </a:lnSpc>
              <a:spcBef>
                <a:spcPts val="4500"/>
              </a:spcBef>
              <a:defRPr sz="4800"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Lukas Loun</a:t>
            </a:r>
            <a:br>
              <a:rPr sz="1200"/>
            </a:br>
            <a:endParaRPr sz="1200"/>
          </a:p>
          <a:p>
            <a:pPr algn="ctr">
              <a:lnSpc>
                <a:spcPct val="100000"/>
              </a:lnSpc>
              <a:spcBef>
                <a:spcPts val="1000"/>
              </a:spcBef>
              <a:defRPr sz="3000"/>
            </a:pPr>
            <a:r>
              <a:t>Founder, CEO</a:t>
            </a:r>
            <a:br/>
            <a:br>
              <a:rPr>
                <a:solidFill>
                  <a:srgbClr val="545454"/>
                </a:solidFill>
              </a:rPr>
            </a:br>
            <a:r>
              <a:rPr>
                <a:solidFill>
                  <a:srgbClr val="ABABAB"/>
                </a:solidFill>
              </a:rPr>
              <a:t>ex ABB and Siemens </a:t>
            </a:r>
            <a:endParaRPr sz="1200">
              <a:solidFill>
                <a:srgbClr val="ABABAB"/>
              </a:solidFill>
            </a:endParaRPr>
          </a:p>
          <a:p>
            <a:pPr algn="ctr" defTabSz="457200">
              <a:lnSpc>
                <a:spcPts val="5500"/>
              </a:lnSpc>
              <a:spcBef>
                <a:spcPts val="1000"/>
              </a:spcBef>
              <a:defRPr sz="3200">
                <a:solidFill>
                  <a:srgbClr val="ABABAB"/>
                </a:solidFill>
              </a:defRPr>
            </a:pPr>
            <a:r>
              <a:t>Regional Sales Director</a:t>
            </a:r>
            <a:endParaRPr sz="1200"/>
          </a:p>
          <a:p>
            <a:pPr algn="ctr" defTabSz="457200">
              <a:lnSpc>
                <a:spcPts val="5500"/>
              </a:lnSpc>
              <a:spcBef>
                <a:spcPts val="1000"/>
              </a:spcBef>
              <a:defRPr sz="3200">
                <a:solidFill>
                  <a:srgbClr val="ABABAB"/>
                </a:solidFill>
              </a:defRPr>
            </a:pPr>
            <a:r>
              <a:t>12+ years experience from international sales</a:t>
            </a:r>
            <a:br/>
            <a:br/>
            <a:r>
              <a:rPr u="sng">
                <a:solidFill>
                  <a:srgbClr val="000000"/>
                </a:solidFill>
                <a:hlinkClick r:id="rId5"/>
              </a:rPr>
              <a:t>LinkedIn   </a:t>
            </a:r>
            <a:endParaRPr sz="1200"/>
          </a:p>
        </p:txBody>
      </p:sp>
      <p:sp>
        <p:nvSpPr>
          <p:cNvPr id="918" name="Petr Musil Ph. D.…"/>
          <p:cNvSpPr txBox="1"/>
          <p:nvPr/>
        </p:nvSpPr>
        <p:spPr>
          <a:xfrm>
            <a:off x="17414087" y="7864581"/>
            <a:ext cx="4541826" cy="407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ctr">
              <a:lnSpc>
                <a:spcPct val="100000"/>
              </a:lnSpc>
              <a:spcBef>
                <a:spcPts val="4500"/>
              </a:spcBef>
              <a:defRPr sz="4800"/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Petr Musil Ph. D.</a:t>
            </a:r>
            <a:br>
              <a:rPr sz="1200"/>
            </a:br>
            <a:endParaRPr sz="1200"/>
          </a:p>
          <a:p>
            <a:pPr algn="ctr">
              <a:lnSpc>
                <a:spcPct val="100000"/>
              </a:lnSpc>
              <a:spcBef>
                <a:spcPts val="1000"/>
              </a:spcBef>
              <a:defRPr sz="3000"/>
            </a:pPr>
            <a:r>
              <a:t>Co-Founder</a:t>
            </a:r>
            <a:br/>
            <a:br/>
            <a:r>
              <a:rPr>
                <a:solidFill>
                  <a:srgbClr val="ABABAB"/>
                </a:solidFill>
              </a:rPr>
              <a:t>10+ years of AI app</a:t>
            </a:r>
            <a:br>
              <a:rPr>
                <a:solidFill>
                  <a:srgbClr val="ABABAB"/>
                </a:solidFill>
              </a:rPr>
            </a:br>
            <a:r>
              <a:rPr>
                <a:solidFill>
                  <a:srgbClr val="ABABAB"/>
                </a:solidFill>
              </a:rPr>
              <a:t>development</a:t>
            </a:r>
          </a:p>
          <a:p>
            <a:pPr algn="ctr">
              <a:lnSpc>
                <a:spcPct val="100000"/>
              </a:lnSpc>
              <a:spcBef>
                <a:spcPts val="1000"/>
              </a:spcBef>
              <a:defRPr sz="3000">
                <a:solidFill>
                  <a:srgbClr val="ABABAB"/>
                </a:solidFill>
              </a:defRPr>
            </a:pPr>
            <a:r>
              <a:t>Unique patent for</a:t>
            </a:r>
            <a:br/>
            <a:r>
              <a:t>defences sector  </a:t>
            </a:r>
          </a:p>
        </p:txBody>
      </p:sp>
      <p:pic>
        <p:nvPicPr>
          <p:cNvPr id="919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0941" y="12638095"/>
            <a:ext cx="252310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0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0678" y="928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9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MAIA runs in real time"/>
          <p:cNvSpPr txBox="1">
            <a:spLocks noGrp="1"/>
          </p:cNvSpPr>
          <p:nvPr>
            <p:ph type="body" sz="quarter" idx="21"/>
          </p:nvPr>
        </p:nvSpPr>
        <p:spPr>
          <a:xfrm>
            <a:off x="4105368" y="1323428"/>
            <a:ext cx="16173265" cy="1473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runs in real time</a:t>
            </a:r>
          </a:p>
        </p:txBody>
      </p:sp>
      <p:sp>
        <p:nvSpPr>
          <p:cNvPr id="929" name="The doctor can act immediately"/>
          <p:cNvSpPr txBox="1">
            <a:spLocks noGrp="1"/>
          </p:cNvSpPr>
          <p:nvPr>
            <p:ph type="body" sz="quarter" idx="22"/>
          </p:nvPr>
        </p:nvSpPr>
        <p:spPr>
          <a:xfrm>
            <a:off x="2967526" y="2908300"/>
            <a:ext cx="18448948" cy="4826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The doctor can act immediately</a:t>
            </a:r>
          </a:p>
        </p:txBody>
      </p:sp>
      <p:sp>
        <p:nvSpPr>
          <p:cNvPr id="9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meline - vertical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We developed the first video annotator for medical purposes…"/>
          <p:cNvSpPr txBox="1"/>
          <p:nvPr/>
        </p:nvSpPr>
        <p:spPr>
          <a:xfrm>
            <a:off x="6885478" y="1797050"/>
            <a:ext cx="10613045" cy="1012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We developed the first video annotator for medical purposes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Greater accuracy and faster learning than other image-based systems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Learning from medical reports </a:t>
            </a:r>
            <a:br/>
            <a:r>
              <a:t>and videos without a human being present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Automated preventive colon screening using a robot and AI</a:t>
            </a:r>
          </a:p>
        </p:txBody>
      </p:sp>
      <p:pic>
        <p:nvPicPr>
          <p:cNvPr id="93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33342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59758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4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9277867"/>
            <a:ext cx="686924" cy="1180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94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9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meline - horizontal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906774" y="6267968"/>
            <a:ext cx="686924" cy="1180064"/>
          </a:xfrm>
          <a:prstGeom prst="rect">
            <a:avLst/>
          </a:prstGeom>
          <a:ln w="12700">
            <a:miter lim="400000"/>
          </a:ln>
        </p:spPr>
      </p:pic>
      <p:sp>
        <p:nvSpPr>
          <p:cNvPr id="950" name="We developed the first video annotator for medical purposes"/>
          <p:cNvSpPr txBox="1">
            <a:spLocks noGrp="1"/>
          </p:cNvSpPr>
          <p:nvPr>
            <p:ph type="body" sz="quarter" idx="21"/>
          </p:nvPr>
        </p:nvSpPr>
        <p:spPr>
          <a:xfrm>
            <a:off x="1025291" y="5054600"/>
            <a:ext cx="4506290" cy="3606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We developed the first video annotator for medical purposes</a:t>
            </a:r>
          </a:p>
        </p:txBody>
      </p:sp>
      <p:sp>
        <p:nvSpPr>
          <p:cNvPr id="951" name="Greater accuracy and faster learning than other image-based systems"/>
          <p:cNvSpPr txBox="1">
            <a:spLocks noGrp="1"/>
          </p:cNvSpPr>
          <p:nvPr>
            <p:ph type="body" sz="quarter" idx="22"/>
          </p:nvPr>
        </p:nvSpPr>
        <p:spPr>
          <a:xfrm>
            <a:off x="6968890" y="4711700"/>
            <a:ext cx="4506291" cy="42926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Greater accuracy and faster learning than other image-based systems</a:t>
            </a:r>
          </a:p>
        </p:txBody>
      </p:sp>
      <p:sp>
        <p:nvSpPr>
          <p:cNvPr id="952" name="Learning from medical reports  and videos without a human being present"/>
          <p:cNvSpPr txBox="1">
            <a:spLocks noGrp="1"/>
          </p:cNvSpPr>
          <p:nvPr>
            <p:ph type="body" sz="quarter" idx="23"/>
          </p:nvPr>
        </p:nvSpPr>
        <p:spPr>
          <a:xfrm>
            <a:off x="12912490" y="4711700"/>
            <a:ext cx="4506291" cy="4292600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Learning from medical reports </a:t>
            </a:r>
            <a:br/>
            <a:r>
              <a:t>and videos without a human being present</a:t>
            </a:r>
          </a:p>
        </p:txBody>
      </p:sp>
      <p:sp>
        <p:nvSpPr>
          <p:cNvPr id="953" name="Automated preventive colon screening using a robot and AI"/>
          <p:cNvSpPr txBox="1">
            <a:spLocks noGrp="1"/>
          </p:cNvSpPr>
          <p:nvPr>
            <p:ph type="body" sz="quarter" idx="24"/>
          </p:nvPr>
        </p:nvSpPr>
        <p:spPr>
          <a:xfrm>
            <a:off x="18856090" y="5054600"/>
            <a:ext cx="4506291" cy="3606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Automated preventive colon screening using a robot and AI</a:t>
            </a:r>
          </a:p>
        </p:txBody>
      </p:sp>
      <p:pic>
        <p:nvPicPr>
          <p:cNvPr id="95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906774" y="62679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848538" y="62679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7793974" y="62679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5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9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under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ml.jpg"/>
          <p:cNvSpPr>
            <a:spLocks noGrp="1"/>
          </p:cNvSpPr>
          <p:nvPr>
            <p:ph type="pic" idx="21"/>
          </p:nvPr>
        </p:nvSpPr>
        <p:spPr>
          <a:xfrm>
            <a:off x="11451842" y="609600"/>
            <a:ext cx="16662401" cy="1249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73" name="Circle"/>
          <p:cNvSpPr/>
          <p:nvPr/>
        </p:nvSpPr>
        <p:spPr>
          <a:xfrm>
            <a:off x="660400" y="5942012"/>
            <a:ext cx="7291388" cy="7291388"/>
          </a:xfrm>
          <a:prstGeom prst="ellipse">
            <a:avLst/>
          </a:prstGeom>
          <a:solidFill>
            <a:srgbClr val="1EDB8B"/>
          </a:solidFill>
          <a:ln w="12700">
            <a:miter lim="400000"/>
          </a:ln>
        </p:spPr>
        <p:txBody>
          <a:bodyPr lIns="558800" tIns="558800" rIns="558800" bIns="558800" anchor="ctr"/>
          <a:lstStyle/>
          <a:p>
            <a:pPr defTabSz="825500">
              <a:defRPr sz="7000">
                <a:solidFill>
                  <a:srgbClr val="1ECF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974" name="Michal Hradis &amp; Lukas Loun…"/>
          <p:cNvSpPr txBox="1"/>
          <p:nvPr/>
        </p:nvSpPr>
        <p:spPr>
          <a:xfrm>
            <a:off x="14920366" y="11728450"/>
            <a:ext cx="3890468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Michal Hradis &amp; Lukas Loun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MAIA Founders</a:t>
            </a:r>
          </a:p>
        </p:txBody>
      </p:sp>
      <p:sp>
        <p:nvSpPr>
          <p:cNvPr id="975" name="To make doctors' jobs easier."/>
          <p:cNvSpPr txBox="1">
            <a:spLocks noGrp="1"/>
          </p:cNvSpPr>
          <p:nvPr>
            <p:ph type="body" sz="quarter" idx="22"/>
          </p:nvPr>
        </p:nvSpPr>
        <p:spPr>
          <a:xfrm>
            <a:off x="1765077" y="7972266"/>
            <a:ext cx="5330904" cy="323088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7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To make doctors' jobs easier.</a:t>
            </a:r>
          </a:p>
        </p:txBody>
      </p:sp>
      <p:pic>
        <p:nvPicPr>
          <p:cNvPr id="97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909" y="743718"/>
            <a:ext cx="10676980" cy="3084564"/>
          </a:xfrm>
          <a:prstGeom prst="rect">
            <a:avLst/>
          </a:prstGeom>
          <a:ln w="12700">
            <a:miter lim="400000"/>
          </a:ln>
        </p:spPr>
      </p:pic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act copy"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animace_end2.mp4" descr="animace_end2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60098" y="-277217"/>
            <a:ext cx="30386308" cy="17092298"/>
          </a:xfrm>
          <a:prstGeom prst="rect">
            <a:avLst/>
          </a:prstGeom>
          <a:ln w="12700">
            <a:miter lim="400000"/>
          </a:ln>
        </p:spPr>
      </p:pic>
      <p:sp>
        <p:nvSpPr>
          <p:cNvPr id="999" name="Contact us at info@maia-labs.cz"/>
          <p:cNvSpPr txBox="1">
            <a:spLocks noGrp="1"/>
          </p:cNvSpPr>
          <p:nvPr>
            <p:ph type="body" sz="quarter" idx="21"/>
          </p:nvPr>
        </p:nvSpPr>
        <p:spPr>
          <a:xfrm>
            <a:off x="739648" y="6695690"/>
            <a:ext cx="5239817" cy="154940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Roobert SemiBold"/>
              </a:rPr>
              <a:t>Contact us at</a:t>
            </a:r>
            <a:br/>
            <a:r>
              <a:t>info@maia-labs.cz</a:t>
            </a:r>
          </a:p>
        </p:txBody>
      </p:sp>
      <p:sp>
        <p:nvSpPr>
          <p:cNvPr id="1000" name="Facebook"/>
          <p:cNvSpPr txBox="1">
            <a:spLocks noGrp="1"/>
          </p:cNvSpPr>
          <p:nvPr>
            <p:ph type="body" sz="quarter" idx="22"/>
          </p:nvPr>
        </p:nvSpPr>
        <p:spPr>
          <a:xfrm>
            <a:off x="796696" y="10582340"/>
            <a:ext cx="1480719" cy="4826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t>Facebook</a:t>
            </a:r>
          </a:p>
        </p:txBody>
      </p:sp>
      <p:sp>
        <p:nvSpPr>
          <p:cNvPr id="1001" name="Twitter"/>
          <p:cNvSpPr txBox="1">
            <a:spLocks noGrp="1"/>
          </p:cNvSpPr>
          <p:nvPr>
            <p:ph type="body" sz="quarter" idx="23"/>
          </p:nvPr>
        </p:nvSpPr>
        <p:spPr>
          <a:xfrm>
            <a:off x="796696" y="11109390"/>
            <a:ext cx="1051865" cy="4826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t>Twitter</a:t>
            </a:r>
          </a:p>
        </p:txBody>
      </p:sp>
      <p:sp>
        <p:nvSpPr>
          <p:cNvPr id="1002" name="Instagram"/>
          <p:cNvSpPr txBox="1">
            <a:spLocks noGrp="1"/>
          </p:cNvSpPr>
          <p:nvPr>
            <p:ph type="body" sz="quarter" idx="24"/>
          </p:nvPr>
        </p:nvSpPr>
        <p:spPr>
          <a:xfrm>
            <a:off x="796696" y="11636440"/>
            <a:ext cx="1521562" cy="4826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t>Instagram</a:t>
            </a:r>
          </a:p>
        </p:txBody>
      </p:sp>
      <p:sp>
        <p:nvSpPr>
          <p:cNvPr id="1003" name="LinkedIn"/>
          <p:cNvSpPr txBox="1">
            <a:spLocks noGrp="1"/>
          </p:cNvSpPr>
          <p:nvPr>
            <p:ph type="body" sz="quarter" idx="25"/>
          </p:nvPr>
        </p:nvSpPr>
        <p:spPr>
          <a:xfrm>
            <a:off x="796696" y="12163490"/>
            <a:ext cx="1283818" cy="4826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</a:lstStyle>
          <a:p>
            <a:r>
              <a:t>LinkedIn</a:t>
            </a:r>
          </a:p>
        </p:txBody>
      </p:sp>
      <p:sp>
        <p:nvSpPr>
          <p:cNvPr id="1004" name="www.maia-labs.cz"/>
          <p:cNvSpPr txBox="1">
            <a:spLocks noGrp="1"/>
          </p:cNvSpPr>
          <p:nvPr>
            <p:ph type="body" sz="quarter" idx="26"/>
          </p:nvPr>
        </p:nvSpPr>
        <p:spPr>
          <a:xfrm>
            <a:off x="796696" y="12690540"/>
            <a:ext cx="2611222" cy="4826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hlinkClick r:id="rId5"/>
              </a:defRPr>
            </a:lvl1pPr>
          </a:lstStyle>
          <a:p>
            <a:r>
              <a:rPr>
                <a:hlinkClick r:id="rId5"/>
              </a:rPr>
              <a:t>www.maia-labs.cz</a:t>
            </a:r>
          </a:p>
        </p:txBody>
      </p:sp>
      <p:sp>
        <p:nvSpPr>
          <p:cNvPr id="10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3" fill="hold"/>
                                        <p:tgtEl>
                                          <p:spTgt spid="9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9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8"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&amp; text colo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803400" y="3420109"/>
            <a:ext cx="10299118" cy="6875782"/>
          </a:xfrm>
          <a:prstGeom prst="rect">
            <a:avLst/>
          </a:prstGeom>
        </p:spPr>
        <p:txBody>
          <a:bodyPr anchor="ctr"/>
          <a:lstStyle>
            <a:lvl1pPr defTabSz="2438337"/>
            <a:lvl2pPr defTabSz="2438337"/>
            <a:lvl3pPr defTabSz="2438337"/>
            <a:lvl4pPr defTabSz="2438337"/>
            <a:lvl5pPr defTabSz="2438337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3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346" y="1182347"/>
            <a:ext cx="782643" cy="226107"/>
          </a:xfrm>
          <a:prstGeom prst="rect">
            <a:avLst/>
          </a:prstGeom>
          <a:ln w="12700">
            <a:miter lim="400000"/>
          </a:ln>
        </p:spPr>
      </p:pic>
      <p:sp>
        <p:nvSpPr>
          <p:cNvPr id="10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copy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bg_grad4Artboard 1 copy 26.png" descr="bg_grad4Artboard 1 copy 26.png"/>
          <p:cNvPicPr>
            <a:picLocks noChangeAspect="1"/>
          </p:cNvPicPr>
          <p:nvPr/>
        </p:nvPicPr>
        <p:blipFill>
          <a:blip r:embed="rId2"/>
          <a:srcRect t="2156" b="2156"/>
          <a:stretch>
            <a:fillRect/>
          </a:stretch>
        </p:blipFill>
        <p:spPr>
          <a:xfrm>
            <a:off x="634999" y="634999"/>
            <a:ext cx="23114001" cy="12446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0"/>
                </a:moveTo>
                <a:cubicBezTo>
                  <a:pt x="1030" y="0"/>
                  <a:pt x="773" y="0"/>
                  <a:pt x="602" y="133"/>
                </a:cubicBezTo>
                <a:cubicBezTo>
                  <a:pt x="355" y="300"/>
                  <a:pt x="161" y="660"/>
                  <a:pt x="72" y="1118"/>
                </a:cubicBezTo>
                <a:cubicBezTo>
                  <a:pt x="0" y="1436"/>
                  <a:pt x="0" y="1912"/>
                  <a:pt x="0" y="2706"/>
                </a:cubicBezTo>
                <a:lnTo>
                  <a:pt x="0" y="18894"/>
                </a:lnTo>
                <a:cubicBezTo>
                  <a:pt x="0" y="19688"/>
                  <a:pt x="0" y="20164"/>
                  <a:pt x="72" y="20482"/>
                </a:cubicBezTo>
                <a:cubicBezTo>
                  <a:pt x="161" y="20940"/>
                  <a:pt x="355" y="21300"/>
                  <a:pt x="602" y="21467"/>
                </a:cubicBezTo>
                <a:cubicBezTo>
                  <a:pt x="773" y="21600"/>
                  <a:pt x="1030" y="21600"/>
                  <a:pt x="1457" y="21600"/>
                </a:cubicBezTo>
                <a:lnTo>
                  <a:pt x="20143" y="21600"/>
                </a:lnTo>
                <a:cubicBezTo>
                  <a:pt x="20570" y="21600"/>
                  <a:pt x="20827" y="21600"/>
                  <a:pt x="20998" y="21467"/>
                </a:cubicBezTo>
                <a:cubicBezTo>
                  <a:pt x="21245" y="21300"/>
                  <a:pt x="21439" y="20940"/>
                  <a:pt x="21528" y="20482"/>
                </a:cubicBezTo>
                <a:cubicBezTo>
                  <a:pt x="21600" y="20164"/>
                  <a:pt x="21600" y="19688"/>
                  <a:pt x="21600" y="18894"/>
                </a:cubicBezTo>
                <a:lnTo>
                  <a:pt x="21600" y="2706"/>
                </a:lnTo>
                <a:cubicBezTo>
                  <a:pt x="21600" y="1912"/>
                  <a:pt x="21600" y="1436"/>
                  <a:pt x="21528" y="1118"/>
                </a:cubicBezTo>
                <a:cubicBezTo>
                  <a:pt x="21439" y="660"/>
                  <a:pt x="21245" y="300"/>
                  <a:pt x="20998" y="133"/>
                </a:cubicBezTo>
                <a:cubicBezTo>
                  <a:pt x="20827" y="0"/>
                  <a:pt x="20570" y="0"/>
                  <a:pt x="20143" y="0"/>
                </a:cubicBezTo>
                <a:lnTo>
                  <a:pt x="145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43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496" y="2866627"/>
            <a:ext cx="21971005" cy="7982745"/>
          </a:xfrm>
          <a:prstGeom prst="rect">
            <a:avLst/>
          </a:prstGeom>
        </p:spPr>
        <p:txBody>
          <a:bodyPr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None/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  <a:lvl2pPr marL="1879600" indent="-1270000" algn="ctr" defTabSz="2438337">
              <a:lnSpc>
                <a:spcPct val="80000"/>
              </a:lnSpc>
              <a:spcBef>
                <a:spcPts val="0"/>
              </a:spcBef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2pPr>
            <a:lvl3pPr marL="2489200" indent="-1270000" algn="ctr" defTabSz="2438337">
              <a:lnSpc>
                <a:spcPct val="80000"/>
              </a:lnSpc>
              <a:spcBef>
                <a:spcPts val="0"/>
              </a:spcBef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3pPr>
            <a:lvl4pPr marL="3098800" indent="-1270000" algn="ctr" defTabSz="2438337">
              <a:lnSpc>
                <a:spcPct val="80000"/>
              </a:lnSpc>
              <a:spcBef>
                <a:spcPts val="0"/>
              </a:spcBef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4pPr>
            <a:lvl5pPr marL="3708400" indent="-1270000" algn="ctr" defTabSz="2438337">
              <a:lnSpc>
                <a:spcPct val="80000"/>
              </a:lnSpc>
              <a:spcBef>
                <a:spcPts val="0"/>
              </a:spcBef>
              <a:defRPr sz="10000" spc="-2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4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1182347"/>
            <a:ext cx="782644" cy="226107"/>
          </a:xfrm>
          <a:prstGeom prst="rect">
            <a:avLst/>
          </a:prstGeom>
          <a:ln w="12700">
            <a:miter lim="400000"/>
          </a:ln>
        </p:spPr>
      </p:pic>
      <p:sp>
        <p:nvSpPr>
          <p:cNvPr id="10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big facts copy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Rectangle"/>
          <p:cNvSpPr/>
          <p:nvPr/>
        </p:nvSpPr>
        <p:spPr>
          <a:xfrm>
            <a:off x="12192000" y="0"/>
            <a:ext cx="12192000" cy="13716002"/>
          </a:xfrm>
          <a:prstGeom prst="roundRect">
            <a:avLst>
              <a:gd name="adj" fmla="val 0"/>
            </a:avLst>
          </a:prstGeom>
          <a:solidFill>
            <a:srgbClr val="1C37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053" name="Rectangle"/>
          <p:cNvSpPr/>
          <p:nvPr/>
        </p:nvSpPr>
        <p:spPr>
          <a:xfrm>
            <a:off x="0" y="0"/>
            <a:ext cx="12192000" cy="13716002"/>
          </a:xfrm>
          <a:prstGeom prst="roundRect">
            <a:avLst>
              <a:gd name="adj" fmla="val 0"/>
            </a:avLst>
          </a:prstGeom>
          <a:solidFill>
            <a:srgbClr val="0BBEE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0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96423" y="3838028"/>
            <a:ext cx="8999154" cy="5768342"/>
          </a:xfrm>
          <a:prstGeom prst="rect">
            <a:avLst/>
          </a:prstGeom>
        </p:spPr>
        <p:txBody>
          <a:bodyPr/>
          <a:lstStyle>
            <a:lvl1pPr defTabSz="2438337"/>
            <a:lvl2pPr defTabSz="2438337"/>
            <a:lvl3pPr defTabSz="2438337"/>
            <a:lvl4pPr defTabSz="2438337"/>
            <a:lvl5pPr defTabSz="2438337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5" name="10×…"/>
          <p:cNvSpPr txBox="1">
            <a:spLocks noGrp="1"/>
          </p:cNvSpPr>
          <p:nvPr>
            <p:ph type="body" sz="quarter" idx="21"/>
          </p:nvPr>
        </p:nvSpPr>
        <p:spPr>
          <a:xfrm>
            <a:off x="13052020" y="3838028"/>
            <a:ext cx="10471958" cy="5768342"/>
          </a:xfrm>
          <a:prstGeom prst="rect">
            <a:avLst/>
          </a:prstGeom>
        </p:spPr>
        <p:txBody>
          <a:bodyPr/>
          <a:lstStyle/>
          <a:p>
            <a:pPr marL="0" indent="0" algn="ctr" defTabSz="2438337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pic>
        <p:nvPicPr>
          <p:cNvPr id="10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678" y="1563347"/>
            <a:ext cx="782644" cy="2261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6679" y="1563347"/>
            <a:ext cx="782644" cy="226107"/>
          </a:xfrm>
          <a:prstGeom prst="rect">
            <a:avLst/>
          </a:prstGeom>
          <a:ln w="12700">
            <a:miter lim="400000"/>
          </a:ln>
        </p:spPr>
      </p:pic>
      <p:sp>
        <p:nvSpPr>
          <p:cNvPr id="10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 photos Headlin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105368" y="1323428"/>
            <a:ext cx="16173266" cy="1473202"/>
          </a:xfrm>
          <a:prstGeom prst="rect">
            <a:avLst/>
          </a:prstGeom>
        </p:spPr>
        <p:txBody>
          <a:bodyPr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  <a:lvl2pPr marL="16891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2pPr>
            <a:lvl3pPr marL="22987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3pPr>
            <a:lvl4pPr marL="29083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4pPr>
            <a:lvl5pPr marL="35179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6" name="Image"/>
          <p:cNvSpPr>
            <a:spLocks noGrp="1"/>
          </p:cNvSpPr>
          <p:nvPr>
            <p:ph type="pic" idx="21"/>
          </p:nvPr>
        </p:nvSpPr>
        <p:spPr>
          <a:xfrm>
            <a:off x="2348427" y="0"/>
            <a:ext cx="24384003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67" name="Image"/>
          <p:cNvSpPr>
            <a:spLocks noGrp="1"/>
          </p:cNvSpPr>
          <p:nvPr>
            <p:ph type="pic" idx="22"/>
          </p:nvPr>
        </p:nvSpPr>
        <p:spPr>
          <a:xfrm>
            <a:off x="-9564173" y="0"/>
            <a:ext cx="24384003" cy="137160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06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801347"/>
            <a:ext cx="782644" cy="226107"/>
          </a:xfrm>
          <a:prstGeom prst="rect">
            <a:avLst/>
          </a:prstGeom>
          <a:ln w="12700">
            <a:miter lim="400000"/>
          </a:ln>
        </p:spPr>
      </p:pic>
      <p:sp>
        <p:nvSpPr>
          <p:cNvPr id="10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105368" y="1323428"/>
            <a:ext cx="16173266" cy="1473202"/>
          </a:xfrm>
          <a:prstGeom prst="rect">
            <a:avLst/>
          </a:prstGeom>
        </p:spPr>
        <p:txBody>
          <a:bodyPr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latin typeface="+mn-lt"/>
                <a:ea typeface="+mn-ea"/>
                <a:cs typeface="+mn-cs"/>
                <a:sym typeface="Roobert SemiBold"/>
              </a:defRPr>
            </a:lvl1pPr>
            <a:lvl2pPr marL="16891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latin typeface="+mn-lt"/>
                <a:ea typeface="+mn-ea"/>
                <a:cs typeface="+mn-cs"/>
                <a:sym typeface="Roobert SemiBold"/>
              </a:defRPr>
            </a:lvl2pPr>
            <a:lvl3pPr marL="22987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latin typeface="+mn-lt"/>
                <a:ea typeface="+mn-ea"/>
                <a:cs typeface="+mn-cs"/>
                <a:sym typeface="Roobert SemiBold"/>
              </a:defRPr>
            </a:lvl3pPr>
            <a:lvl4pPr marL="29083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latin typeface="+mn-lt"/>
                <a:ea typeface="+mn-ea"/>
                <a:cs typeface="+mn-cs"/>
                <a:sym typeface="Roobert SemiBold"/>
              </a:defRPr>
            </a:lvl4pPr>
            <a:lvl5pPr marL="3517900" indent="-1079500" algn="ctr" defTabSz="2438337">
              <a:lnSpc>
                <a:spcPct val="80000"/>
              </a:lnSpc>
              <a:spcBef>
                <a:spcPts val="0"/>
              </a:spcBef>
              <a:defRPr sz="8500" spc="-170">
                <a:latin typeface="+mn-lt"/>
                <a:ea typeface="+mn-ea"/>
                <a:cs typeface="+mn-cs"/>
                <a:sym typeface="Roobert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7" name="The doctor can act immediately"/>
          <p:cNvSpPr txBox="1">
            <a:spLocks noGrp="1"/>
          </p:cNvSpPr>
          <p:nvPr>
            <p:ph type="body" sz="quarter" idx="21"/>
          </p:nvPr>
        </p:nvSpPr>
        <p:spPr>
          <a:xfrm>
            <a:off x="2967525" y="2908300"/>
            <a:ext cx="18448950" cy="482602"/>
          </a:xfrm>
          <a:prstGeom prst="rect">
            <a:avLst/>
          </a:prstGeom>
        </p:spPr>
        <p:txBody>
          <a:bodyPr anchor="ctr"/>
          <a:lstStyle/>
          <a:p>
            <a:pPr marL="0" indent="0" algn="ctr" defTabSz="2438337">
              <a:spcBef>
                <a:spcPts val="0"/>
              </a:spcBef>
              <a:buSzTx/>
              <a:buNone/>
              <a:defRPr sz="2400"/>
            </a:pPr>
            <a:endParaRPr/>
          </a:p>
        </p:txBody>
      </p:sp>
      <p:sp>
        <p:nvSpPr>
          <p:cNvPr id="10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DB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6" r:id="rId87"/>
    <p:sldLayoutId id="2147483738" r:id="rId88"/>
    <p:sldLayoutId id="2147483739" r:id="rId89"/>
    <p:sldLayoutId id="2147483740" r:id="rId90"/>
    <p:sldLayoutId id="2147483741" r:id="rId91"/>
    <p:sldLayoutId id="2147483742" r:id="rId92"/>
  </p:sldLayoutIdLst>
  <p:transition spd="med"/>
  <p:txStyles>
    <p:titleStyle>
      <a:lvl1pPr marL="0" marR="0" indent="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1pPr>
      <a:lvl2pPr marL="0" marR="0" indent="4572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2pPr>
      <a:lvl3pPr marL="0" marR="0" indent="9144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3pPr>
      <a:lvl4pPr marL="0" marR="0" indent="13716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4pPr>
      <a:lvl5pPr marL="0" marR="0" indent="18288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5pPr>
      <a:lvl6pPr marL="0" marR="0" indent="22860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6pPr>
      <a:lvl7pPr marL="0" marR="0" indent="27432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7pPr>
      <a:lvl8pPr marL="0" marR="0" indent="32004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8pPr>
      <a:lvl9pPr marL="0" marR="0" indent="3657600" algn="ctr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FFFFFF"/>
          </a:solidFill>
          <a:uFillTx/>
          <a:latin typeface="+mn-lt"/>
          <a:ea typeface="+mn-ea"/>
          <a:cs typeface="+mn-cs"/>
          <a:sym typeface="Roobert SemiBold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Regular"/>
          <a:ea typeface="Roobert Regular"/>
          <a:cs typeface="Roobert Regular"/>
          <a:sym typeface="Roober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rave problem"/>
          <p:cNvSpPr txBox="1">
            <a:spLocks noGrp="1"/>
          </p:cNvSpPr>
          <p:nvPr>
            <p:ph type="title"/>
          </p:nvPr>
        </p:nvSpPr>
        <p:spPr>
          <a:xfrm>
            <a:off x="1206498" y="851730"/>
            <a:ext cx="21971004" cy="7982745"/>
          </a:xfrm>
          <a:prstGeom prst="rect">
            <a:avLst/>
          </a:prstGeom>
        </p:spPr>
        <p:txBody>
          <a:bodyPr/>
          <a:lstStyle/>
          <a:p>
            <a:r>
              <a:t>grave problem</a:t>
            </a:r>
          </a:p>
        </p:txBody>
      </p:sp>
      <p:sp>
        <p:nvSpPr>
          <p:cNvPr id="1089" name="CRC…"/>
          <p:cNvSpPr txBox="1"/>
          <p:nvPr/>
        </p:nvSpPr>
        <p:spPr>
          <a:xfrm>
            <a:off x="4463414" y="7084737"/>
            <a:ext cx="15457171" cy="444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CRC</a:t>
            </a:r>
          </a:p>
          <a:p>
            <a:pPr algn="ctr">
              <a:lnSpc>
                <a:spcPct val="80000"/>
              </a:lnSpc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Colorectal Cancer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Rectangle"/>
          <p:cNvSpPr/>
          <p:nvPr/>
        </p:nvSpPr>
        <p:spPr>
          <a:xfrm>
            <a:off x="21056600" y="1498600"/>
            <a:ext cx="1664197" cy="10832208"/>
          </a:xfrm>
          <a:prstGeom prst="rect">
            <a:avLst/>
          </a:prstGeom>
          <a:solidFill>
            <a:srgbClr val="0BBEE7"/>
          </a:solidFill>
          <a:ln w="381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092" name="Rectangle"/>
          <p:cNvSpPr/>
          <p:nvPr/>
        </p:nvSpPr>
        <p:spPr>
          <a:xfrm>
            <a:off x="18719800" y="3168253"/>
            <a:ext cx="1664197" cy="9162555"/>
          </a:xfrm>
          <a:prstGeom prst="rect">
            <a:avLst/>
          </a:prstGeom>
          <a:solidFill>
            <a:srgbClr val="FFFFFF"/>
          </a:solidFill>
          <a:ln w="381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 dirty="0"/>
          </a:p>
        </p:txBody>
      </p:sp>
      <p:sp>
        <p:nvSpPr>
          <p:cNvPr id="1093" name="Rectangle"/>
          <p:cNvSpPr/>
          <p:nvPr/>
        </p:nvSpPr>
        <p:spPr>
          <a:xfrm>
            <a:off x="16383000" y="6767810"/>
            <a:ext cx="1664197" cy="5562998"/>
          </a:xfrm>
          <a:prstGeom prst="rect">
            <a:avLst/>
          </a:prstGeom>
          <a:solidFill>
            <a:srgbClr val="0BBEE7"/>
          </a:solidFill>
          <a:ln w="381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094" name="Second biggest cancer killer"/>
          <p:cNvSpPr txBox="1"/>
          <p:nvPr/>
        </p:nvSpPr>
        <p:spPr>
          <a:xfrm>
            <a:off x="1422400" y="937259"/>
            <a:ext cx="10299117" cy="8305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Second</a:t>
            </a:r>
            <a:br/>
            <a:r>
              <a:t>biggest cancer</a:t>
            </a:r>
            <a:br/>
            <a:r>
              <a:t>killer</a:t>
            </a:r>
          </a:p>
        </p:txBody>
      </p:sp>
      <p:sp>
        <p:nvSpPr>
          <p:cNvPr id="1095" name="CRC is the second deadliest cancer worldwide"/>
          <p:cNvSpPr txBox="1"/>
          <p:nvPr/>
        </p:nvSpPr>
        <p:spPr>
          <a:xfrm>
            <a:off x="1422400" y="10965357"/>
            <a:ext cx="10299117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CRC is the second deadliest</a:t>
            </a:r>
            <a:br/>
            <a:r>
              <a:t>cancer worldwide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7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7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" grpId="3" animBg="1" advAuto="0"/>
      <p:bldP spid="1092" grpId="2" animBg="1" advAuto="0"/>
      <p:bldP spid="1093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Every…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Every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3 minutes</a:t>
            </a:r>
          </a:p>
        </p:txBody>
      </p:sp>
      <p:sp>
        <p:nvSpPr>
          <p:cNvPr id="1098" name="One European dies of colorectal cancer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One European dies</a:t>
            </a:r>
            <a:br/>
            <a:r>
              <a:t>of colorectal cancer</a:t>
            </a:r>
          </a:p>
        </p:txBody>
      </p:sp>
      <p:pic>
        <p:nvPicPr>
          <p:cNvPr id="1099" name="ilstrc2Asset 1.png" descr="ilstrc2Asset 1.png"/>
          <p:cNvPicPr>
            <a:picLocks noChangeAspect="1"/>
          </p:cNvPicPr>
          <p:nvPr/>
        </p:nvPicPr>
        <p:blipFill>
          <a:blip r:embed="rId2"/>
          <a:srcRect t="67" b="67"/>
          <a:stretch>
            <a:fillRect/>
          </a:stretch>
        </p:blipFill>
        <p:spPr>
          <a:xfrm>
            <a:off x="10494740" y="1262106"/>
            <a:ext cx="12335320" cy="111917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449" y="1265891"/>
            <a:ext cx="666702" cy="1964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1549" y="5875991"/>
            <a:ext cx="666702" cy="1964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449" y="10486091"/>
            <a:ext cx="666702" cy="19640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9" grpId="1" animBg="1" advAuto="0"/>
      <p:bldP spid="1100" grpId="2" animBg="1" advAuto="0"/>
      <p:bldP spid="1101" grpId="3" animBg="1" advAuto="0"/>
      <p:bldP spid="1102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Even an experienced…"/>
          <p:cNvSpPr txBox="1">
            <a:spLocks noGrp="1"/>
          </p:cNvSpPr>
          <p:nvPr>
            <p:ph type="body" idx="21"/>
          </p:nvPr>
        </p:nvSpPr>
        <p:spPr>
          <a:xfrm>
            <a:off x="3778457" y="2279649"/>
            <a:ext cx="16691965" cy="915670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Even an experienced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doctor misses 20% of adenomas (ADR)</a:t>
            </a:r>
            <a:r>
              <a:rPr baseline="31999"/>
              <a:t>1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Adenomas are what CRC arises from.</a:t>
            </a:r>
          </a:p>
        </p:txBody>
      </p:sp>
      <p:sp>
        <p:nvSpPr>
          <p:cNvPr id="1105" name="1.    Lee A, Iskander JM, Gupta N, et al. Queue position in the endoscopic schedule impacts effectiveness of colonoscopy. Am J Gastroenterol. 2011 Aug; 106(8): 1457-1465."/>
          <p:cNvSpPr txBox="1"/>
          <p:nvPr/>
        </p:nvSpPr>
        <p:spPr>
          <a:xfrm>
            <a:off x="112890" y="12945544"/>
            <a:ext cx="2415822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lnSpc>
                <a:spcPts val="3200"/>
              </a:lnSpc>
              <a:defRPr sz="1800">
                <a:solidFill>
                  <a:srgbClr val="FFFFFF"/>
                </a:solidFill>
              </a:defRPr>
            </a:lvl1pPr>
          </a:lstStyle>
          <a:p>
            <a:r>
              <a:t>1.    Lee A, Iskander JM, Gupta N, et al. Queue position in the endoscopic schedule impacts effectiveness of colonoscopy. Am J Gastroenterol. 2011 Aug; 106(8): 1457-1465.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  <p:sp>
        <p:nvSpPr>
          <p:cNvPr id="1110" name="1% increase in ADR reduces cancer risk by 3%"/>
          <p:cNvSpPr txBox="1"/>
          <p:nvPr/>
        </p:nvSpPr>
        <p:spPr>
          <a:xfrm>
            <a:off x="594862" y="12048883"/>
            <a:ext cx="23560556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defRPr sz="7200" spc="-144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1% increase in ADR reduces cancer risk by 3%</a:t>
            </a:r>
          </a:p>
        </p:txBody>
      </p:sp>
      <p:sp>
        <p:nvSpPr>
          <p:cNvPr id="1111" name="Sometimes it's impossible for human to see adenomas"/>
          <p:cNvSpPr txBox="1"/>
          <p:nvPr/>
        </p:nvSpPr>
        <p:spPr>
          <a:xfrm>
            <a:off x="594862" y="1219096"/>
            <a:ext cx="23560556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defRPr sz="7200" spc="-144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Sometimes it's impossible for human to see adenomas</a:t>
            </a:r>
          </a:p>
        </p:txBody>
      </p:sp>
      <p:sp>
        <p:nvSpPr>
          <p:cNvPr id="1112" name="Corley DA, Jenson CD, Marks AR JR, et al. Adenoma detection rate and risk of colorectal cancer and death. The New England Journal of Medicine. 2014; 370: 2539-2541."/>
          <p:cNvSpPr txBox="1"/>
          <p:nvPr/>
        </p:nvSpPr>
        <p:spPr>
          <a:xfrm>
            <a:off x="2939379" y="13228666"/>
            <a:ext cx="1850524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spAutoFit/>
          </a:bodyPr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r>
              <a:t>Corley DA, Jenson CD, Marks AR JR, et al. Adenoma detection rate and risk of colorectal cancer and death. The New England Journal of Medicine. 2014; 370: 2539-2541. </a:t>
            </a:r>
          </a:p>
        </p:txBody>
      </p:sp>
      <p:pic>
        <p:nvPicPr>
          <p:cNvPr id="8" name="bez">
            <a:hlinkClick r:id="" action="ppaction://media"/>
            <a:extLst>
              <a:ext uri="{FF2B5EF4-FFF2-40B4-BE49-F238E27FC236}">
                <a16:creationId xmlns:a16="http://schemas.microsoft.com/office/drawing/2014/main" id="{EF793657-846A-FC63-EEAD-6ABAC0C87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5321" y="2789338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440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Where eyes cannot see, technology can"/>
          <p:cNvSpPr txBox="1">
            <a:spLocks noGrp="1"/>
          </p:cNvSpPr>
          <p:nvPr>
            <p:ph type="body" idx="21"/>
          </p:nvPr>
        </p:nvSpPr>
        <p:spPr>
          <a:xfrm>
            <a:off x="3144136" y="4635500"/>
            <a:ext cx="18095728" cy="44450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Where eyes cannot see, technology can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MAIA is intelligent endoscopy module…"/>
          <p:cNvSpPr txBox="1">
            <a:spLocks noGrp="1"/>
          </p:cNvSpPr>
          <p:nvPr>
            <p:ph type="body" idx="21"/>
          </p:nvPr>
        </p:nvSpPr>
        <p:spPr>
          <a:xfrm>
            <a:off x="1596423" y="3838028"/>
            <a:ext cx="9428891" cy="670560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MAIA is intelligent endoscopy module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700" spc="-114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 dirty="0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6500" spc="-13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Based on state of the art AI technology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 dirty="0"/>
          </a:p>
        </p:txBody>
      </p:sp>
      <p:pic>
        <p:nvPicPr>
          <p:cNvPr id="1117" name="maia_box2.png" descr="maia_box2.png"/>
          <p:cNvPicPr>
            <a:picLocks noChangeAspect="1"/>
          </p:cNvPicPr>
          <p:nvPr/>
        </p:nvPicPr>
        <p:blipFill>
          <a:blip r:embed="rId2"/>
          <a:srcRect l="15700"/>
          <a:stretch>
            <a:fillRect/>
          </a:stretch>
        </p:blipFill>
        <p:spPr>
          <a:xfrm>
            <a:off x="12182114" y="-86718"/>
            <a:ext cx="17560914" cy="138894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Increases…"/>
          <p:cNvSpPr txBox="1">
            <a:spLocks noGrp="1"/>
          </p:cNvSpPr>
          <p:nvPr>
            <p:ph type="body" idx="21"/>
          </p:nvPr>
        </p:nvSpPr>
        <p:spPr>
          <a:xfrm>
            <a:off x="1018176" y="5455919"/>
            <a:ext cx="10471957" cy="366776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Increases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Adenoma Detection Rate (ADR)</a:t>
            </a:r>
          </a:p>
        </p:txBody>
      </p:sp>
      <p:sp>
        <p:nvSpPr>
          <p:cNvPr id="1120" name="Speeds up the examination by up to 20%"/>
          <p:cNvSpPr txBox="1">
            <a:spLocks noGrp="1"/>
          </p:cNvSpPr>
          <p:nvPr>
            <p:ph type="body" idx="22"/>
          </p:nvPr>
        </p:nvSpPr>
        <p:spPr>
          <a:xfrm>
            <a:off x="13676703" y="5455919"/>
            <a:ext cx="8993994" cy="366776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rPr dirty="0"/>
              <a:t>Speeds up the examination by up to 20%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">
            <a:hlinkClick r:id="" action="ppaction://media"/>
            <a:extLst>
              <a:ext uri="{FF2B5EF4-FFF2-40B4-BE49-F238E27FC236}">
                <a16:creationId xmlns:a16="http://schemas.microsoft.com/office/drawing/2014/main" id="{D2DC8F5E-FF83-CADD-ECEA-052010B1EE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8" y="12700"/>
            <a:ext cx="24384000" cy="13716000"/>
          </a:xfrm>
          <a:prstGeom prst="rect">
            <a:avLst/>
          </a:prstGeom>
        </p:spPr>
      </p:pic>
      <p:sp>
        <p:nvSpPr>
          <p:cNvPr id="1123" name="A real demonstration of MAIA"/>
          <p:cNvSpPr txBox="1"/>
          <p:nvPr/>
        </p:nvSpPr>
        <p:spPr>
          <a:xfrm>
            <a:off x="13989447" y="12666557"/>
            <a:ext cx="10395967" cy="1054101"/>
          </a:xfrm>
          <a:prstGeom prst="rect">
            <a:avLst/>
          </a:prstGeom>
          <a:solidFill>
            <a:srgbClr val="0BBEE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rPr dirty="0"/>
              <a:t>A real demonstration of MAIA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Detect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Detection</a:t>
            </a:r>
          </a:p>
        </p:txBody>
      </p:sp>
      <p:sp>
        <p:nvSpPr>
          <p:cNvPr id="1126" name="Classification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Classification</a:t>
            </a:r>
          </a:p>
        </p:txBody>
      </p:sp>
      <p:sp>
        <p:nvSpPr>
          <p:cNvPr id="1127" name="Measurement"/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Measurement</a:t>
            </a:r>
          </a:p>
        </p:txBody>
      </p:sp>
      <p:sp>
        <p:nvSpPr>
          <p:cNvPr id="1128" name="Medical report"/>
          <p:cNvSpPr txBox="1"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Medical report</a:t>
            </a:r>
          </a:p>
        </p:txBody>
      </p:sp>
      <p:sp>
        <p:nvSpPr>
          <p:cNvPr id="1129" name="Detection of lesions and polyps in real time"/>
          <p:cNvSpPr txBox="1">
            <a:spLocks noGrp="1"/>
          </p:cNvSpPr>
          <p:nvPr>
            <p:ph type="body" idx="25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Detection</a:t>
            </a:r>
            <a:br/>
            <a:r>
              <a:t>of lesions</a:t>
            </a:r>
            <a:br/>
            <a:r>
              <a:t>and polyps in</a:t>
            </a:r>
            <a:br/>
            <a:r>
              <a:t>real time</a:t>
            </a:r>
          </a:p>
        </p:txBody>
      </p:sp>
      <p:sp>
        <p:nvSpPr>
          <p:cNvPr id="1130" name="Classification of findings  Optical histology"/>
          <p:cNvSpPr txBox="1">
            <a:spLocks noGrp="1"/>
          </p:cNvSpPr>
          <p:nvPr>
            <p:ph type="body" idx="26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rPr dirty="0"/>
              <a:t>Classification</a:t>
            </a:r>
            <a:br>
              <a:rPr dirty="0"/>
            </a:br>
            <a:r>
              <a:rPr dirty="0"/>
              <a:t>of findings</a:t>
            </a:r>
            <a:br>
              <a:rPr dirty="0"/>
            </a:br>
            <a:br>
              <a:rPr dirty="0"/>
            </a:br>
            <a:r>
              <a:rPr dirty="0"/>
              <a:t>Optical histology</a:t>
            </a:r>
          </a:p>
        </p:txBody>
      </p:sp>
      <p:sp>
        <p:nvSpPr>
          <p:cNvPr id="1131" name="Automatic measurement of polyps and lesions"/>
          <p:cNvSpPr txBox="1">
            <a:spLocks noGrp="1"/>
          </p:cNvSpPr>
          <p:nvPr>
            <p:ph type="body" idx="27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Automatic measurement</a:t>
            </a:r>
            <a:br/>
            <a:r>
              <a:t>of polyps and lesions</a:t>
            </a:r>
          </a:p>
        </p:txBody>
      </p:sp>
      <p:sp>
        <p:nvSpPr>
          <p:cNvPr id="1132" name="Final report including size, type and picture of findings"/>
          <p:cNvSpPr txBox="1">
            <a:spLocks noGrp="1"/>
          </p:cNvSpPr>
          <p:nvPr>
            <p:ph type="body" idx="2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Final report including size, type and picture of findings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HW Enables…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HW Enables </a:t>
            </a:r>
          </a:p>
          <a:p>
            <a:r>
              <a:t>Acquire Datasets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MAIA-box is based on the architecture of AI modules in cars"/>
          <p:cNvSpPr txBox="1">
            <a:spLocks noGrp="1"/>
          </p:cNvSpPr>
          <p:nvPr>
            <p:ph type="body" idx="21"/>
          </p:nvPr>
        </p:nvSpPr>
        <p:spPr>
          <a:xfrm>
            <a:off x="1754578" y="3926839"/>
            <a:ext cx="8999153" cy="58623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rPr dirty="0"/>
              <a:t>MAIA-box is based on the architecture of AI modules in cars</a:t>
            </a:r>
          </a:p>
        </p:txBody>
      </p:sp>
      <p:pic>
        <p:nvPicPr>
          <p:cNvPr id="11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384" y="4398811"/>
            <a:ext cx="8837207" cy="5356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4×…"/>
          <p:cNvSpPr txBox="1">
            <a:spLocks noGrp="1"/>
          </p:cNvSpPr>
          <p:nvPr>
            <p:ph type="body" idx="21"/>
          </p:nvPr>
        </p:nvSpPr>
        <p:spPr>
          <a:xfrm>
            <a:off x="1596423" y="4498428"/>
            <a:ext cx="8999154" cy="576834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4×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More powerful than MacBook Pro M1</a:t>
            </a:r>
            <a:endParaRPr sz="1200" spc="-24" dirty="0">
              <a:solidFill>
                <a:srgbClr val="000000"/>
              </a:solidFill>
            </a:endParaRPr>
          </a:p>
        </p:txBody>
      </p:sp>
      <p:sp>
        <p:nvSpPr>
          <p:cNvPr id="1140" name="10×…"/>
          <p:cNvSpPr txBox="1">
            <a:spLocks noGrp="1"/>
          </p:cNvSpPr>
          <p:nvPr>
            <p:ph type="body" idx="22"/>
          </p:nvPr>
        </p:nvSpPr>
        <p:spPr>
          <a:xfrm>
            <a:off x="13052021" y="4498428"/>
            <a:ext cx="10471957" cy="576834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2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10×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Lower consumption than similarly powerful solutions</a:t>
            </a:r>
            <a:endParaRPr sz="1200" spc="-24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Compatible With All Endoscopes"/>
          <p:cNvSpPr txBox="1">
            <a:spLocks noGrp="1"/>
          </p:cNvSpPr>
          <p:nvPr>
            <p:ph type="body" idx="21"/>
          </p:nvPr>
        </p:nvSpPr>
        <p:spPr>
          <a:xfrm>
            <a:off x="4283862" y="4381500"/>
            <a:ext cx="15816276" cy="44450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Compatible With All Endoscopes</a:t>
            </a:r>
          </a:p>
        </p:txBody>
      </p:sp>
      <p:sp>
        <p:nvSpPr>
          <p:cNvPr id="1143" name="Installed in 10 minutes"/>
          <p:cNvSpPr txBox="1">
            <a:spLocks noGrp="1"/>
          </p:cNvSpPr>
          <p:nvPr>
            <p:ph type="body" idx="22"/>
          </p:nvPr>
        </p:nvSpPr>
        <p:spPr>
          <a:xfrm>
            <a:off x="7042442" y="11651157"/>
            <a:ext cx="10299117" cy="8636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Installed in 10 minutes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6285" y="7869939"/>
            <a:ext cx="2477191" cy="751024"/>
          </a:xfrm>
          <a:prstGeom prst="rect">
            <a:avLst/>
          </a:prstGeom>
          <a:ln w="12700">
            <a:miter lim="400000"/>
          </a:ln>
        </p:spPr>
      </p:pic>
      <p:sp>
        <p:nvSpPr>
          <p:cNvPr id="1146" name="MAIA-box can be installed to any endoscope on the market.…"/>
          <p:cNvSpPr txBox="1">
            <a:spLocks noGrp="1"/>
          </p:cNvSpPr>
          <p:nvPr>
            <p:ph type="body" idx="21"/>
          </p:nvPr>
        </p:nvSpPr>
        <p:spPr>
          <a:xfrm>
            <a:off x="1803400" y="3602990"/>
            <a:ext cx="10251492" cy="651002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defRPr sz="8500" spc="-170">
                <a:solidFill>
                  <a:srgbClr val="1C378B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MAIA-box can</a:t>
            </a:r>
            <a:br/>
            <a:r>
              <a:t>be installed to any endoscope on</a:t>
            </a:r>
            <a:br/>
            <a:r>
              <a:t>the market.</a:t>
            </a:r>
          </a:p>
          <a:p>
            <a:r>
              <a:t>And it does not affect the operation and warranty of the endoscope.</a:t>
            </a:r>
            <a:r>
              <a:rPr sz="1200"/>
              <a:t> </a:t>
            </a:r>
          </a:p>
        </p:txBody>
      </p:sp>
      <p:pic>
        <p:nvPicPr>
          <p:cNvPr id="114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6580" y="1333896"/>
            <a:ext cx="5673650" cy="110482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41224" y="2107248"/>
            <a:ext cx="3328153" cy="20463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5" grpId="1" animBg="1" advAuto="0"/>
      <p:bldP spid="1148" grpId="2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" name="IMG_9902.jpeg" descr="IMG_99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-901530"/>
            <a:ext cx="12192000" cy="1625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51" name="Rounded Rectangle"/>
          <p:cNvSpPr/>
          <p:nvPr/>
        </p:nvSpPr>
        <p:spPr>
          <a:xfrm>
            <a:off x="19325963" y="5165807"/>
            <a:ext cx="3192622" cy="1639589"/>
          </a:xfrm>
          <a:prstGeom prst="roundRect">
            <a:avLst>
              <a:gd name="adj" fmla="val 14950"/>
            </a:avLst>
          </a:prstGeom>
          <a:ln w="295275">
            <a:solidFill>
              <a:srgbClr val="06CC8D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152" name="MAIA installed in the hospital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0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installed in the hospital</a:t>
            </a:r>
          </a:p>
        </p:txBody>
      </p:sp>
      <p:pic>
        <p:nvPicPr>
          <p:cNvPr id="115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955" y="8328253"/>
            <a:ext cx="6546090" cy="3968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Product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Products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Smart Recorder"/>
          <p:cNvSpPr txBox="1">
            <a:spLocks noGrp="1"/>
          </p:cNvSpPr>
          <p:nvPr>
            <p:ph type="body" idx="21"/>
          </p:nvPr>
        </p:nvSpPr>
        <p:spPr>
          <a:xfrm>
            <a:off x="1422400" y="1254759"/>
            <a:ext cx="10299117" cy="12192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60000"/>
              </a:lnSpc>
              <a:spcBef>
                <a:spcPts val="0"/>
              </a:spcBef>
              <a:buSzTx/>
              <a:buNone/>
              <a:defRPr sz="7000">
                <a:solidFill>
                  <a:srgbClr val="7F00FF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Smart Recorder</a:t>
            </a:r>
          </a:p>
        </p:txBody>
      </p:sp>
      <p:sp>
        <p:nvSpPr>
          <p:cNvPr id="1158" name="Transform your video quality to the next level with real-time video enhancement, making it look like it's in 4K resolution!"/>
          <p:cNvSpPr txBox="1">
            <a:spLocks noGrp="1"/>
          </p:cNvSpPr>
          <p:nvPr>
            <p:ph type="body" idx="22"/>
          </p:nvPr>
        </p:nvSpPr>
        <p:spPr>
          <a:xfrm>
            <a:off x="1275853" y="3061419"/>
            <a:ext cx="12460346" cy="2235201"/>
          </a:xfrm>
          <a:prstGeom prst="rect">
            <a:avLst/>
          </a:prstGeom>
        </p:spPr>
        <p:txBody>
          <a:bodyPr anchor="t"/>
          <a:lstStyle>
            <a:lvl1pPr marL="0" indent="0">
              <a:buSzTx/>
              <a:buNone/>
              <a:defRPr>
                <a:solidFill>
                  <a:srgbClr val="7F00FF"/>
                </a:solidFill>
              </a:defRPr>
            </a:lvl1pPr>
          </a:lstStyle>
          <a:p>
            <a:r>
              <a:t>Transform your video quality to the next level with real-time video enhancement, making it look like it's in 4K resolution!</a:t>
            </a:r>
          </a:p>
        </p:txBody>
      </p:sp>
      <p:pic>
        <p:nvPicPr>
          <p:cNvPr id="1159" name="Image" descr="Image"/>
          <p:cNvPicPr>
            <a:picLocks noGrp="1" noChangeAspect="1"/>
          </p:cNvPicPr>
          <p:nvPr>
            <p:ph type="pic" idx="23"/>
          </p:nvPr>
        </p:nvPicPr>
        <p:blipFill>
          <a:blip r:embed="rId2"/>
          <a:srcRect t="73" r="1198" b="73"/>
          <a:stretch>
            <a:fillRect/>
          </a:stretch>
        </p:blipFill>
        <p:spPr>
          <a:xfrm>
            <a:off x="15120311" y="609599"/>
            <a:ext cx="8654189" cy="12496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7674" y="21600"/>
                </a:lnTo>
                <a:cubicBezTo>
                  <a:pt x="18826" y="21600"/>
                  <a:pt x="19518" y="21600"/>
                  <a:pt x="19978" y="21467"/>
                </a:cubicBezTo>
                <a:cubicBezTo>
                  <a:pt x="20642" y="21299"/>
                  <a:pt x="21166" y="20937"/>
                  <a:pt x="21408" y="20477"/>
                </a:cubicBezTo>
                <a:cubicBezTo>
                  <a:pt x="21600" y="20158"/>
                  <a:pt x="21600" y="19680"/>
                  <a:pt x="21600" y="18882"/>
                </a:cubicBezTo>
                <a:lnTo>
                  <a:pt x="21600" y="2718"/>
                </a:lnTo>
                <a:cubicBezTo>
                  <a:pt x="21600" y="1920"/>
                  <a:pt x="21600" y="1442"/>
                  <a:pt x="21408" y="1123"/>
                </a:cubicBezTo>
                <a:cubicBezTo>
                  <a:pt x="21166" y="663"/>
                  <a:pt x="20642" y="301"/>
                  <a:pt x="19978" y="133"/>
                </a:cubicBezTo>
                <a:cubicBezTo>
                  <a:pt x="19518" y="0"/>
                  <a:pt x="18826" y="0"/>
                  <a:pt x="17674" y="0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60" name="Auto start/stop recording…"/>
          <p:cNvSpPr txBox="1"/>
          <p:nvPr/>
        </p:nvSpPr>
        <p:spPr>
          <a:xfrm>
            <a:off x="1688735" y="5706278"/>
            <a:ext cx="10299117" cy="6327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Auto start/stop recording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spcAft>
                <a:spcPts val="1200"/>
              </a:spcAft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AI Video enhancement</a:t>
            </a:r>
          </a:p>
          <a:p>
            <a:pPr marL="914400" lvl="1" indent="-304800">
              <a:lnSpc>
                <a:spcPct val="10000"/>
              </a:lnSpc>
              <a:spcBef>
                <a:spcPts val="1800"/>
              </a:spcBef>
              <a:spcAft>
                <a:spcPts val="600"/>
              </a:spcAft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Higher quality of video picture</a:t>
            </a:r>
          </a:p>
          <a:p>
            <a:pPr marL="914400" lvl="1" indent="-304800">
              <a:lnSpc>
                <a:spcPct val="10000"/>
              </a:lnSpc>
              <a:spcBef>
                <a:spcPts val="1800"/>
              </a:spcBef>
              <a:spcAft>
                <a:spcPts val="600"/>
              </a:spcAft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Increasing the legibility of structures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Recordings in higher quality and smaller file sizes</a:t>
            </a:r>
          </a:p>
          <a:p>
            <a:pPr marL="914400" lvl="1" indent="-304800">
              <a:lnSpc>
                <a:spcPct val="60000"/>
              </a:lnSpc>
              <a:spcBef>
                <a:spcPts val="18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lang="en-US" dirty="0"/>
              <a:t>AI Content adaptive bitrate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Video streaming and Video archive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Detection and removal time of the CECUM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Tool detection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ADR - Adenoma Detection Rate</a:t>
            </a:r>
          </a:p>
          <a:p>
            <a:pPr marL="304800" indent="-304800">
              <a:lnSpc>
                <a:spcPct val="60000"/>
              </a:lnSpc>
              <a:spcBef>
                <a:spcPts val="3000"/>
              </a:spcBef>
              <a:buSzPct val="40000"/>
              <a:buBlip>
                <a:blip r:embed="rId3"/>
              </a:buBlip>
              <a:defRPr>
                <a:solidFill>
                  <a:srgbClr val="1C378B"/>
                </a:solidFill>
              </a:defRPr>
            </a:pPr>
            <a:r>
              <a:rPr dirty="0"/>
              <a:t>Statistics and regular reports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1161" name="Starting from 250 EUR/month"/>
          <p:cNvSpPr txBox="1"/>
          <p:nvPr/>
        </p:nvSpPr>
        <p:spPr>
          <a:xfrm>
            <a:off x="1561014" y="12062349"/>
            <a:ext cx="6308446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50000"/>
              </a:lnSpc>
              <a:spcBef>
                <a:spcPts val="2900"/>
              </a:spcBef>
              <a:defRPr sz="3600">
                <a:solidFill>
                  <a:srgbClr val="1C378B"/>
                </a:solidFill>
              </a:defRPr>
            </a:lvl1pPr>
          </a:lstStyle>
          <a:p>
            <a:r>
              <a:rPr dirty="0"/>
              <a:t>Starting from 250 EUR/month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AI Assistant"/>
          <p:cNvSpPr txBox="1"/>
          <p:nvPr/>
        </p:nvSpPr>
        <p:spPr>
          <a:xfrm>
            <a:off x="1422400" y="1254759"/>
            <a:ext cx="10299117" cy="121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defRPr sz="7000">
                <a:solidFill>
                  <a:srgbClr val="0FBEE7"/>
                </a:solidFill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AI Assistant</a:t>
            </a:r>
          </a:p>
        </p:txBody>
      </p:sp>
      <p:sp>
        <p:nvSpPr>
          <p:cNvPr id="1164" name="MAIA improves the quality of the examination and reduces the risk of missed findings. Saves 20% of the doctor's time!"/>
          <p:cNvSpPr txBox="1"/>
          <p:nvPr/>
        </p:nvSpPr>
        <p:spPr>
          <a:xfrm>
            <a:off x="1275853" y="3061419"/>
            <a:ext cx="1246034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4500"/>
              </a:spcBef>
              <a:defRPr sz="4800">
                <a:solidFill>
                  <a:srgbClr val="0FBEE7"/>
                </a:solidFill>
              </a:defRPr>
            </a:lvl1pPr>
          </a:lstStyle>
          <a:p>
            <a:r>
              <a:t>MAIA improves the quality of the examination and reduces the risk of missed findings. Saves 20% of the doctor's time!</a:t>
            </a:r>
          </a:p>
        </p:txBody>
      </p:sp>
      <p:sp>
        <p:nvSpPr>
          <p:cNvPr id="1165" name="Smart Recorder functions included…"/>
          <p:cNvSpPr txBox="1"/>
          <p:nvPr/>
        </p:nvSpPr>
        <p:spPr>
          <a:xfrm>
            <a:off x="1688735" y="5706278"/>
            <a:ext cx="10299117" cy="712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57200" indent="-457200">
              <a:lnSpc>
                <a:spcPct val="60000"/>
              </a:lnSpc>
              <a:spcBef>
                <a:spcPts val="45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Smart Recorder functions included</a:t>
            </a:r>
          </a:p>
          <a:p>
            <a:pPr marL="457200" indent="-457200">
              <a:lnSpc>
                <a:spcPct val="60000"/>
              </a:lnSpc>
              <a:spcBef>
                <a:spcPts val="45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Adenoma</a:t>
            </a:r>
          </a:p>
          <a:p>
            <a:pPr marL="1066800" lvl="1" indent="-457200">
              <a:lnSpc>
                <a:spcPct val="10000"/>
              </a:lnSpc>
              <a:spcBef>
                <a:spcPts val="29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Detection</a:t>
            </a:r>
          </a:p>
          <a:p>
            <a:pPr marL="1066800" lvl="1" indent="-457200">
              <a:lnSpc>
                <a:spcPct val="10000"/>
              </a:lnSpc>
              <a:spcBef>
                <a:spcPts val="29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Classification</a:t>
            </a:r>
          </a:p>
          <a:p>
            <a:pPr marL="1066800" lvl="1" indent="-457200">
              <a:lnSpc>
                <a:spcPct val="10000"/>
              </a:lnSpc>
              <a:spcBef>
                <a:spcPts val="29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Size Measurement</a:t>
            </a:r>
          </a:p>
          <a:p>
            <a:pPr marL="457200" indent="-457200">
              <a:lnSpc>
                <a:spcPct val="60000"/>
              </a:lnSpc>
              <a:spcBef>
                <a:spcPts val="45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IBD scoring</a:t>
            </a:r>
          </a:p>
          <a:p>
            <a:pPr marL="1066800" lvl="1" indent="-457200">
              <a:lnSpc>
                <a:spcPct val="10000"/>
              </a:lnSpc>
              <a:spcBef>
                <a:spcPts val="29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Classification</a:t>
            </a:r>
          </a:p>
          <a:p>
            <a:pPr marL="1066800" lvl="1" indent="-457200">
              <a:lnSpc>
                <a:spcPct val="10000"/>
              </a:lnSpc>
              <a:spcBef>
                <a:spcPts val="29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Size Measurement</a:t>
            </a:r>
          </a:p>
          <a:p>
            <a:pPr marL="457200" indent="-457200">
              <a:lnSpc>
                <a:spcPct val="60000"/>
              </a:lnSpc>
              <a:spcBef>
                <a:spcPts val="45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BBPS scoring</a:t>
            </a:r>
          </a:p>
          <a:p>
            <a:pPr marL="457200" indent="-457200">
              <a:lnSpc>
                <a:spcPct val="60000"/>
              </a:lnSpc>
              <a:spcBef>
                <a:spcPts val="4500"/>
              </a:spcBef>
              <a:buSzPct val="40000"/>
              <a:buBlip>
                <a:blip r:embed="rId2"/>
              </a:buBlip>
              <a:defRPr>
                <a:solidFill>
                  <a:srgbClr val="1C378B"/>
                </a:solidFill>
              </a:defRPr>
            </a:pPr>
            <a:r>
              <a:rPr dirty="0"/>
              <a:t>Generate a medical report</a:t>
            </a:r>
          </a:p>
          <a:p>
            <a:pPr>
              <a:lnSpc>
                <a:spcPct val="60000"/>
              </a:lnSpc>
              <a:spcBef>
                <a:spcPts val="4500"/>
              </a:spcBef>
              <a:defRPr sz="3600">
                <a:solidFill>
                  <a:srgbClr val="1C378B"/>
                </a:solidFill>
              </a:defRPr>
            </a:pPr>
            <a:endParaRPr dirty="0"/>
          </a:p>
        </p:txBody>
      </p:sp>
      <p:pic>
        <p:nvPicPr>
          <p:cNvPr id="1166" name="Image" descr="Image"/>
          <p:cNvPicPr>
            <a:picLocks noChangeAspect="1"/>
          </p:cNvPicPr>
          <p:nvPr/>
        </p:nvPicPr>
        <p:blipFill>
          <a:blip r:embed="rId3"/>
          <a:srcRect l="49327" t="4444" r="12131" b="4444"/>
          <a:stretch>
            <a:fillRect/>
          </a:stretch>
        </p:blipFill>
        <p:spPr>
          <a:xfrm>
            <a:off x="14376399" y="609599"/>
            <a:ext cx="9398001" cy="12496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14" y="0"/>
                </a:moveTo>
                <a:cubicBezTo>
                  <a:pt x="2554" y="0"/>
                  <a:pt x="1918" y="0"/>
                  <a:pt x="1493" y="133"/>
                </a:cubicBezTo>
                <a:cubicBezTo>
                  <a:pt x="882" y="301"/>
                  <a:pt x="400" y="663"/>
                  <a:pt x="177" y="1123"/>
                </a:cubicBezTo>
                <a:cubicBezTo>
                  <a:pt x="0" y="1442"/>
                  <a:pt x="0" y="1920"/>
                  <a:pt x="0" y="2718"/>
                </a:cubicBezTo>
                <a:lnTo>
                  <a:pt x="0" y="18882"/>
                </a:lnTo>
                <a:cubicBezTo>
                  <a:pt x="0" y="19680"/>
                  <a:pt x="0" y="20158"/>
                  <a:pt x="177" y="20477"/>
                </a:cubicBezTo>
                <a:cubicBezTo>
                  <a:pt x="400" y="20937"/>
                  <a:pt x="882" y="21299"/>
                  <a:pt x="1493" y="21467"/>
                </a:cubicBezTo>
                <a:cubicBezTo>
                  <a:pt x="1918" y="21600"/>
                  <a:pt x="2554" y="21600"/>
                  <a:pt x="3614" y="21600"/>
                </a:cubicBezTo>
                <a:lnTo>
                  <a:pt x="17986" y="21600"/>
                </a:lnTo>
                <a:cubicBezTo>
                  <a:pt x="19046" y="21600"/>
                  <a:pt x="19682" y="21600"/>
                  <a:pt x="20107" y="21467"/>
                </a:cubicBezTo>
                <a:cubicBezTo>
                  <a:pt x="20718" y="21299"/>
                  <a:pt x="21200" y="20937"/>
                  <a:pt x="21423" y="20477"/>
                </a:cubicBezTo>
                <a:cubicBezTo>
                  <a:pt x="21600" y="20158"/>
                  <a:pt x="21600" y="19680"/>
                  <a:pt x="21600" y="18882"/>
                </a:cubicBezTo>
                <a:lnTo>
                  <a:pt x="21600" y="2718"/>
                </a:lnTo>
                <a:cubicBezTo>
                  <a:pt x="21600" y="1920"/>
                  <a:pt x="21600" y="1442"/>
                  <a:pt x="21423" y="1123"/>
                </a:cubicBezTo>
                <a:cubicBezTo>
                  <a:pt x="21200" y="663"/>
                  <a:pt x="20718" y="301"/>
                  <a:pt x="20107" y="133"/>
                </a:cubicBezTo>
                <a:cubicBezTo>
                  <a:pt x="19682" y="0"/>
                  <a:pt x="19046" y="0"/>
                  <a:pt x="17986" y="0"/>
                </a:cubicBezTo>
                <a:lnTo>
                  <a:pt x="361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167" name="Starting from 650 EUR/month"/>
          <p:cNvSpPr txBox="1"/>
          <p:nvPr/>
        </p:nvSpPr>
        <p:spPr>
          <a:xfrm>
            <a:off x="1561014" y="12062349"/>
            <a:ext cx="6330392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50000"/>
              </a:lnSpc>
              <a:spcBef>
                <a:spcPts val="2900"/>
              </a:spcBef>
              <a:defRPr sz="3600">
                <a:solidFill>
                  <a:srgbClr val="1C378B"/>
                </a:solidFill>
              </a:defRPr>
            </a:lvl1pPr>
          </a:lstStyle>
          <a:p>
            <a:r>
              <a:rPr dirty="0"/>
              <a:t>Starting from 650 EUR/month</a:t>
            </a:r>
          </a:p>
        </p:txBody>
      </p:sp>
      <p:pic>
        <p:nvPicPr>
          <p:cNvPr id="1168" name="Maia_bronchoscopy.svg" descr="Maia_bronchoscopy.sv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672" y="11762308"/>
            <a:ext cx="3810001" cy="51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9" name="Maia_colonoscopy.svg" descr="Maia_colonoscopy.sv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7672" y="6121297"/>
            <a:ext cx="3810001" cy="534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0" name="Maia_gastroscopy.svg" descr="Maia_gastroscopy.sv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7672" y="7985197"/>
            <a:ext cx="3810001" cy="544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1" name="Maia_gynecology.svg" descr="Maia_gynecology.sv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83997" y="5888321"/>
            <a:ext cx="3810001" cy="560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2" name="Maia_urology.svg" descr="Maia_urology.sv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672" y="9863639"/>
            <a:ext cx="3810001" cy="5694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" grpId="4" animBg="1" advAuto="0"/>
      <p:bldP spid="1169" grpId="1" animBg="1" advAuto="0"/>
      <p:bldP spid="1170" grpId="2" animBg="1" advAuto="0"/>
      <p:bldP spid="1172" grpId="3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Rectangle"/>
          <p:cNvSpPr/>
          <p:nvPr/>
        </p:nvSpPr>
        <p:spPr>
          <a:xfrm>
            <a:off x="8128000" y="0"/>
            <a:ext cx="8128000" cy="13716000"/>
          </a:xfrm>
          <a:prstGeom prst="roundRect">
            <a:avLst>
              <a:gd name="adj" fmla="val 0"/>
            </a:avLst>
          </a:prstGeom>
          <a:solidFill>
            <a:srgbClr val="7F00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175" name="Rectangle"/>
          <p:cNvSpPr/>
          <p:nvPr/>
        </p:nvSpPr>
        <p:spPr>
          <a:xfrm>
            <a:off x="-1" y="0"/>
            <a:ext cx="8128001" cy="13716000"/>
          </a:xfrm>
          <a:prstGeom prst="roundRect">
            <a:avLst>
              <a:gd name="adj" fmla="val 0"/>
            </a:avLst>
          </a:prstGeom>
          <a:solidFill>
            <a:srgbClr val="1EDB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176" name="Rectangle"/>
          <p:cNvSpPr/>
          <p:nvPr/>
        </p:nvSpPr>
        <p:spPr>
          <a:xfrm>
            <a:off x="16256000" y="0"/>
            <a:ext cx="8128000" cy="13716000"/>
          </a:xfrm>
          <a:prstGeom prst="roundRect">
            <a:avLst>
              <a:gd name="adj" fmla="val 0"/>
            </a:avLst>
          </a:prstGeom>
          <a:solidFill>
            <a:srgbClr val="1C37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177" name="2023…"/>
          <p:cNvSpPr txBox="1"/>
          <p:nvPr/>
        </p:nvSpPr>
        <p:spPr>
          <a:xfrm>
            <a:off x="936699" y="4758032"/>
            <a:ext cx="6254600" cy="480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5000"/>
              </a:spcBef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2023</a:t>
            </a:r>
          </a:p>
          <a:p>
            <a:pPr algn="ctr" defTabSz="825500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rPr dirty="0"/>
              <a:t>Every two weeks we install one MAIA-box</a:t>
            </a:r>
          </a:p>
        </p:txBody>
      </p:sp>
      <p:sp>
        <p:nvSpPr>
          <p:cNvPr id="1178" name="2024…"/>
          <p:cNvSpPr txBox="1"/>
          <p:nvPr/>
        </p:nvSpPr>
        <p:spPr>
          <a:xfrm>
            <a:off x="9064700" y="5054599"/>
            <a:ext cx="6254600" cy="4114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5000"/>
              </a:spcBef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2024</a:t>
            </a:r>
          </a:p>
          <a:p>
            <a:pPr algn="ctr" defTabSz="825500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Certification will be completed</a:t>
            </a:r>
          </a:p>
        </p:txBody>
      </p:sp>
      <p:sp>
        <p:nvSpPr>
          <p:cNvPr id="1179" name="2025…"/>
          <p:cNvSpPr txBox="1"/>
          <p:nvPr/>
        </p:nvSpPr>
        <p:spPr>
          <a:xfrm>
            <a:off x="17192700" y="5054600"/>
            <a:ext cx="6254601" cy="480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5000"/>
              </a:spcBef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2025</a:t>
            </a:r>
          </a:p>
          <a:p>
            <a:pPr algn="ctr" defTabSz="825500"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Launch of further modules that will multiply profits</a:t>
            </a:r>
          </a:p>
        </p:txBody>
      </p:sp>
      <p:pic>
        <p:nvPicPr>
          <p:cNvPr id="11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678" y="1182347"/>
            <a:ext cx="782643" cy="226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We work with…"/>
          <p:cNvSpPr txBox="1">
            <a:spLocks noGrp="1"/>
          </p:cNvSpPr>
          <p:nvPr>
            <p:ph type="body" idx="21"/>
          </p:nvPr>
        </p:nvSpPr>
        <p:spPr>
          <a:xfrm>
            <a:off x="3144136" y="3289300"/>
            <a:ext cx="18095728" cy="713740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We work with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Czech Society of Gastroenterology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with almost all university hospitals in CZ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r>
              <a:t>and several private hospitals CZ &amp; SK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We already have 7 paid pilots in hospitals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Who are we?…"/>
          <p:cNvSpPr txBox="1">
            <a:spLocks noGrp="1"/>
          </p:cNvSpPr>
          <p:nvPr>
            <p:ph type="body" idx="21"/>
          </p:nvPr>
        </p:nvSpPr>
        <p:spPr>
          <a:xfrm>
            <a:off x="4681630" y="3714750"/>
            <a:ext cx="15020740" cy="679450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Who are we?</a:t>
            </a:r>
          </a:p>
          <a:p>
            <a:pPr marL="0" indent="0" algn="ctr">
              <a:buSzTx/>
              <a:buNone/>
              <a:defRPr>
                <a:solidFill>
                  <a:srgbClr val="FFFFFF"/>
                </a:solidFill>
              </a:defRPr>
            </a:pPr>
            <a:br/>
            <a:r>
              <a:t>The experienced team behind successful AI applications for transportation and industry.</a:t>
            </a:r>
            <a:br/>
            <a:r>
              <a:t> </a:t>
            </a:r>
            <a:br/>
            <a:r>
              <a:t>We want to bring modern and proven technologies from industry to healthcare.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053900C4-C7D5-FF7D-5BF6-6245C0831E7E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803400" y="3420109"/>
            <a:ext cx="10299117" cy="6875781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A screenshot of a group of men&#10;&#10;Description automatically generated">
            <a:extLst>
              <a:ext uri="{FF2B5EF4-FFF2-40B4-BE49-F238E27FC236}">
                <a16:creationId xmlns:a16="http://schemas.microsoft.com/office/drawing/2014/main" id="{EDF1D2DD-1C88-5047-DFEB-35A2A872F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24384001" cy="13715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336886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FD4B42A9-7BDA-99F3-BF23-9AF728C7AF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03400" y="4711700"/>
            <a:ext cx="10299117" cy="4292600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15E774AF-95DE-B4F0-F54F-88DD3FB49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533585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2" name="Screenshot 2023-03-13 at 13.15.47.png" descr="Screenshot 2023-03-13 at 13.15.47.png"/>
          <p:cNvPicPr>
            <a:picLocks noChangeAspect="1"/>
          </p:cNvPicPr>
          <p:nvPr/>
        </p:nvPicPr>
        <p:blipFill>
          <a:blip r:embed="rId2"/>
          <a:srcRect r="984"/>
          <a:stretch>
            <a:fillRect/>
          </a:stretch>
        </p:blipFill>
        <p:spPr>
          <a:xfrm>
            <a:off x="11935935" y="7350517"/>
            <a:ext cx="10998557" cy="4838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3" name="Screenshot 2023-03-13 at 10.38.48.png" descr="Screenshot 2023-03-13 at 10.38.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864" y="2184513"/>
            <a:ext cx="10998598" cy="47909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96" name="Image"/>
          <p:cNvGrpSpPr/>
          <p:nvPr/>
        </p:nvGrpSpPr>
        <p:grpSpPr>
          <a:xfrm>
            <a:off x="1427942" y="2122369"/>
            <a:ext cx="9321801" cy="10883901"/>
            <a:chOff x="0" y="0"/>
            <a:chExt cx="9321800" cy="10883900"/>
          </a:xfrm>
        </p:grpSpPr>
        <p:pic>
          <p:nvPicPr>
            <p:cNvPr id="1195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000" y="88900"/>
              <a:ext cx="9067800" cy="10553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94" name="Image" descr="Image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321800" cy="10883900"/>
            </a:xfrm>
            <a:prstGeom prst="rect">
              <a:avLst/>
            </a:prstGeom>
            <a:effectLst/>
          </p:spPr>
        </p:pic>
      </p:grpSp>
      <p:sp>
        <p:nvSpPr>
          <p:cNvPr id="1197" name="MAIA v médiích"/>
          <p:cNvSpPr txBox="1"/>
          <p:nvPr/>
        </p:nvSpPr>
        <p:spPr>
          <a:xfrm>
            <a:off x="3717435" y="844550"/>
            <a:ext cx="4742816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MAIA v médiích </a:t>
            </a:r>
          </a:p>
        </p:txBody>
      </p:sp>
      <p:sp>
        <p:nvSpPr>
          <p:cNvPr id="1198" name="Reakce veřejnosti"/>
          <p:cNvSpPr txBox="1"/>
          <p:nvPr/>
        </p:nvSpPr>
        <p:spPr>
          <a:xfrm>
            <a:off x="14816176" y="844550"/>
            <a:ext cx="5238116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latin typeface="+mn-lt"/>
                <a:ea typeface="+mn-ea"/>
                <a:cs typeface="+mn-cs"/>
                <a:sym typeface="Roobert SemiBold"/>
              </a:defRPr>
            </a:lvl1pPr>
          </a:lstStyle>
          <a:p>
            <a:r>
              <a:t>Reakce veřejnosti</a:t>
            </a:r>
          </a:p>
        </p:txBody>
      </p:sp>
      <p:sp>
        <p:nvSpPr>
          <p:cNvPr id="1199" name="Arrow"/>
          <p:cNvSpPr/>
          <p:nvPr/>
        </p:nvSpPr>
        <p:spPr>
          <a:xfrm>
            <a:off x="9919734" y="660400"/>
            <a:ext cx="3159314" cy="127000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200" name="Rectangle"/>
          <p:cNvSpPr/>
          <p:nvPr/>
        </p:nvSpPr>
        <p:spPr>
          <a:xfrm>
            <a:off x="13056965" y="2410865"/>
            <a:ext cx="2063825" cy="335383"/>
          </a:xfrm>
          <a:prstGeom prst="rect">
            <a:avLst/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201" name="Rectangle"/>
          <p:cNvSpPr/>
          <p:nvPr/>
        </p:nvSpPr>
        <p:spPr>
          <a:xfrm>
            <a:off x="13181313" y="7566387"/>
            <a:ext cx="1488180" cy="335384"/>
          </a:xfrm>
          <a:prstGeom prst="rect">
            <a:avLst/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202" name="Rectangle"/>
          <p:cNvSpPr/>
          <p:nvPr/>
        </p:nvSpPr>
        <p:spPr>
          <a:xfrm>
            <a:off x="12311278" y="6436257"/>
            <a:ext cx="1488181" cy="335383"/>
          </a:xfrm>
          <a:prstGeom prst="rect">
            <a:avLst/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203" name="Rectangle"/>
          <p:cNvSpPr/>
          <p:nvPr/>
        </p:nvSpPr>
        <p:spPr>
          <a:xfrm>
            <a:off x="13620905" y="11277496"/>
            <a:ext cx="1587407" cy="335384"/>
          </a:xfrm>
          <a:prstGeom prst="rect">
            <a:avLst/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  <p:sp>
        <p:nvSpPr>
          <p:cNvPr id="1204" name="Rectangle"/>
          <p:cNvSpPr/>
          <p:nvPr/>
        </p:nvSpPr>
        <p:spPr>
          <a:xfrm>
            <a:off x="12100630" y="11642918"/>
            <a:ext cx="3106111" cy="1140874"/>
          </a:xfrm>
          <a:prstGeom prst="rect">
            <a:avLst/>
          </a:prstGeom>
          <a:solidFill>
            <a:srgbClr val="1ECF8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80000"/>
              </a:lnSpc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AI Technology"/>
          <p:cNvSpPr txBox="1">
            <a:spLocks noGrp="1"/>
          </p:cNvSpPr>
          <p:nvPr>
            <p:ph type="body" idx="1"/>
          </p:nvPr>
        </p:nvSpPr>
        <p:spPr>
          <a:xfrm>
            <a:off x="1206495" y="2866628"/>
            <a:ext cx="21971006" cy="7982744"/>
          </a:xfrm>
          <a:prstGeom prst="rect">
            <a:avLst/>
          </a:prstGeom>
        </p:spPr>
        <p:txBody>
          <a:bodyPr/>
          <a:lstStyle/>
          <a:p>
            <a:r>
              <a:t>AI Technology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MAIA annotator…"/>
          <p:cNvSpPr txBox="1">
            <a:spLocks noGrp="1"/>
          </p:cNvSpPr>
          <p:nvPr>
            <p:ph type="body" idx="21"/>
          </p:nvPr>
        </p:nvSpPr>
        <p:spPr>
          <a:xfrm>
            <a:off x="3144136" y="1752600"/>
            <a:ext cx="18095728" cy="1021080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MAIA annotator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Web based app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8500" spc="-17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Much faster annotation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5400" spc="-107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Active learning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5400" spc="-107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Tracking objects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5400" spc="-107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Interactive segmentation</a:t>
            </a:r>
          </a:p>
          <a:p>
            <a:pPr marL="0" indent="0" algn="ctr">
              <a:lnSpc>
                <a:spcPct val="80000"/>
              </a:lnSpc>
              <a:spcBef>
                <a:spcPts val="4000"/>
              </a:spcBef>
              <a:buSzTx/>
              <a:buNone/>
              <a:defRPr sz="5400" spc="-107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Learning mode for doctors and medics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Technologies…"/>
          <p:cNvSpPr txBox="1">
            <a:spLocks noGrp="1"/>
          </p:cNvSpPr>
          <p:nvPr>
            <p:ph type="body" idx="21"/>
          </p:nvPr>
        </p:nvSpPr>
        <p:spPr>
          <a:xfrm>
            <a:off x="3144136" y="1402079"/>
            <a:ext cx="18095728" cy="10911842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Technologies</a:t>
            </a:r>
          </a:p>
          <a:p>
            <a:pPr marL="0" indent="0" algn="ctr">
              <a:lnSpc>
                <a:spcPct val="30000"/>
              </a:lnSpc>
              <a:spcBef>
                <a:spcPts val="0"/>
              </a:spcBef>
              <a:buSzTx/>
              <a:buNone/>
              <a:defRPr sz="15000" spc="-3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endParaRPr/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Video-native processing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Video detection models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Dense motion tracking (Optical flow)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3D reconstruction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Motion blur compensation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Multi-frame composition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High Dynamic Range (HDR)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Multi-band imaging and composition</a:t>
            </a:r>
          </a:p>
          <a:p>
            <a:pPr marL="0" indent="0" algn="ctr">
              <a:lnSpc>
                <a:spcPct val="80000"/>
              </a:lnSpc>
              <a:spcBef>
                <a:spcPts val="2200"/>
              </a:spcBef>
              <a:buSzTx/>
              <a:buNone/>
              <a:defRPr sz="5000" spc="-100">
                <a:solidFill>
                  <a:srgbClr val="FFFFFF"/>
                </a:solidFill>
                <a:latin typeface="+mn-lt"/>
                <a:ea typeface="+mn-ea"/>
                <a:cs typeface="+mn-cs"/>
                <a:sym typeface="Roobert SemiBold"/>
              </a:defRPr>
            </a:pPr>
            <a:r>
              <a:t>Super-resolution and denoising 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7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We developed video annotator for medical purposes…"/>
          <p:cNvSpPr txBox="1"/>
          <p:nvPr/>
        </p:nvSpPr>
        <p:spPr>
          <a:xfrm>
            <a:off x="6885478" y="1797050"/>
            <a:ext cx="10613045" cy="1012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We developed video annotator</a:t>
            </a:r>
            <a:br/>
            <a:r>
              <a:t>for medical purposes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Algorithm with greater accuracy and faster learning than other image-based systems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Learning from medical reports </a:t>
            </a:r>
            <a:br/>
            <a:r>
              <a:t>and videos without a human being present</a:t>
            </a:r>
            <a:br/>
            <a:endParaRPr/>
          </a:p>
          <a:p>
            <a:pPr algn="ctr">
              <a:spcBef>
                <a:spcPts val="4500"/>
              </a:spcBef>
              <a:defRPr sz="4800">
                <a:solidFill>
                  <a:srgbClr val="FFFFFF"/>
                </a:solidFill>
              </a:defRPr>
            </a:pPr>
            <a:r>
              <a:t>Other medical fields use endoscopy</a:t>
            </a:r>
          </a:p>
        </p:txBody>
      </p:sp>
      <p:pic>
        <p:nvPicPr>
          <p:cNvPr id="121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3334268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6821147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8538" y="10091280"/>
            <a:ext cx="686924" cy="1180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678" y="801347"/>
            <a:ext cx="782643" cy="2261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" y="0"/>
            <a:ext cx="24379302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Roobert SemiBold"/>
        <a:ea typeface="Roobert SemiBold"/>
        <a:cs typeface="Roobert SemiBold"/>
      </a:majorFont>
      <a:minorFont>
        <a:latin typeface="Roobert SemiBold"/>
        <a:ea typeface="Roobert SemiBold"/>
        <a:cs typeface="Roobert Semi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CF8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Roobert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12700">
          <a:miter lim="400000"/>
        </a:ln>
        <a:extLst>
          <a:ext uri="{C572A759-6A51-4108-AA02-DFA0A04FC94B}">
            <ma14:wrappingTextBoxFlag xmlns:ma14="http://schemas.microsoft.com/office/mac/drawingml/2011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xmlns="" val="1"/>
          </a:ext>
        </a:extLst>
      </a:spPr>
      <a:bodyPr lIns="50800" tIns="50800" rIns="50800" bIns="50800">
        <a:spAutoFit/>
      </a:bodyPr>
      <a:lstStyle>
        <a:defPPr marL="304800" indent="-304800" algn="l">
          <a:lnSpc>
            <a:spcPct val="60000"/>
          </a:lnSpc>
          <a:spcBef>
            <a:spcPts val="2900"/>
          </a:spcBef>
          <a:buSzPct val="40000"/>
          <a:buBlip>
            <a:blip xmlns:r="http://schemas.openxmlformats.org/officeDocument/2006/relationships" r:embed="rId1"/>
          </a:buBlip>
          <a:defRPr dirty="0">
            <a:solidFill>
              <a:srgbClr val="1C378B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Roobert SemiBold"/>
        <a:ea typeface="Roobert SemiBold"/>
        <a:cs typeface="Roobert SemiBold"/>
      </a:majorFont>
      <a:minorFont>
        <a:latin typeface="Roobert SemiBold"/>
        <a:ea typeface="Roobert SemiBold"/>
        <a:cs typeface="Roobert Semi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ECF8B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Roobert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Roobert Regular"/>
            <a:ea typeface="Roobert Regular"/>
            <a:cs typeface="Roobert Regular"/>
            <a:sym typeface="Roober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613</Words>
  <Application>Microsoft Macintosh PowerPoint</Application>
  <PresentationFormat>Custom</PresentationFormat>
  <Paragraphs>109</Paragraphs>
  <Slides>31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Helvetica Neue</vt:lpstr>
      <vt:lpstr>Roobert Regular</vt:lpstr>
      <vt:lpstr>Roobert SemiBold</vt:lpstr>
      <vt:lpstr>Times Roman</vt:lpstr>
      <vt:lpstr>21_BasicWhite</vt:lpstr>
      <vt:lpstr>PowerPoint Presentation</vt:lpstr>
      <vt:lpstr>grave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Lukas Loun</cp:lastModifiedBy>
  <cp:revision>4</cp:revision>
  <dcterms:modified xsi:type="dcterms:W3CDTF">2023-09-08T15:30:28Z</dcterms:modified>
</cp:coreProperties>
</file>